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2"/>
  </p:notesMasterIdLst>
  <p:sldIdLst>
    <p:sldId id="256" r:id="rId2"/>
    <p:sldId id="257" r:id="rId3"/>
    <p:sldId id="258" r:id="rId4"/>
    <p:sldId id="263" r:id="rId5"/>
    <p:sldId id="260" r:id="rId6"/>
    <p:sldId id="267" r:id="rId7"/>
    <p:sldId id="271" r:id="rId8"/>
    <p:sldId id="279" r:id="rId9"/>
    <p:sldId id="282" r:id="rId10"/>
    <p:sldId id="283" r:id="rId11"/>
    <p:sldId id="266" r:id="rId12"/>
    <p:sldId id="278" r:id="rId13"/>
    <p:sldId id="277" r:id="rId14"/>
    <p:sldId id="270" r:id="rId15"/>
    <p:sldId id="268" r:id="rId16"/>
    <p:sldId id="264" r:id="rId17"/>
    <p:sldId id="272" r:id="rId18"/>
    <p:sldId id="274" r:id="rId19"/>
    <p:sldId id="275" r:id="rId20"/>
    <p:sldId id="276" r:id="rId2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93850" autoAdjust="0"/>
  </p:normalViewPr>
  <p:slideViewPr>
    <p:cSldViewPr snapToGrid="0">
      <p:cViewPr varScale="1">
        <p:scale>
          <a:sx n="66" d="100"/>
          <a:sy n="66" d="100"/>
        </p:scale>
        <p:origin x="668" y="36"/>
      </p:cViewPr>
      <p:guideLst/>
    </p:cSldViewPr>
  </p:slideViewPr>
  <p:notesTextViewPr>
    <p:cViewPr>
      <p:scale>
        <a:sx n="1" d="1"/>
        <a:sy n="1" d="1"/>
      </p:scale>
      <p:origin x="0" y="0"/>
    </p:cViewPr>
  </p:notesTextViewPr>
  <p:notesViewPr>
    <p:cSldViewPr snapToGrid="0">
      <p:cViewPr varScale="1">
        <p:scale>
          <a:sx n="52" d="100"/>
          <a:sy n="52" d="100"/>
        </p:scale>
        <p:origin x="264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A7FEC64-633C-444C-B95E-874845D548D2}" type="datetimeFigureOut">
              <a:rPr lang="en-US" smtClean="0"/>
              <a:t>10/2/2021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E08D5F7-757B-486B-A427-DAD393A31EF1}" type="slidenum">
              <a:rPr lang="en-US" smtClean="0"/>
              <a:t>‹#›</a:t>
            </a:fld>
            <a:endParaRPr lang="en-US"/>
          </a:p>
        </p:txBody>
      </p:sp>
    </p:spTree>
    <p:extLst>
      <p:ext uri="{BB962C8B-B14F-4D97-AF65-F5344CB8AC3E}">
        <p14:creationId xmlns:p14="http://schemas.microsoft.com/office/powerpoint/2010/main" val="397213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solidFill>
                  <a:srgbClr val="FF0000"/>
                </a:solidFill>
              </a:rPr>
              <a:t>Don’t forget to push the record button.</a:t>
            </a:r>
          </a:p>
          <a:p>
            <a:endParaRPr lang="en-US" dirty="0"/>
          </a:p>
          <a:p>
            <a:r>
              <a:rPr lang="en-US" dirty="0" smtClean="0">
                <a:solidFill>
                  <a:srgbClr val="FF0000"/>
                </a:solidFill>
              </a:rPr>
              <a:t>Pat</a:t>
            </a:r>
          </a:p>
          <a:p>
            <a:endParaRPr lang="en-US" dirty="0"/>
          </a:p>
          <a:p>
            <a:r>
              <a:rPr lang="en-US" dirty="0" smtClean="0"/>
              <a:t>Welcome to Connecting to the Leader in YOU</a:t>
            </a:r>
          </a:p>
          <a:p>
            <a:r>
              <a:rPr lang="en-US" dirty="0" smtClean="0"/>
              <a:t>Introductions:  Terri Diehm  (past state president  2015-17)</a:t>
            </a:r>
          </a:p>
          <a:p>
            <a:r>
              <a:rPr lang="en-US" dirty="0"/>
              <a:t> </a:t>
            </a:r>
            <a:r>
              <a:rPr lang="en-US" dirty="0" smtClean="0"/>
              <a:t>                           Pat Bennett-Forman (current state president)</a:t>
            </a:r>
          </a:p>
          <a:p>
            <a:endParaRPr lang="en-US" dirty="0"/>
          </a:p>
          <a:p>
            <a:r>
              <a:rPr lang="en-US" dirty="0" smtClean="0"/>
              <a:t>Linda Elliott (president in 2009-2011) also assisted with the development of this session</a:t>
            </a:r>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a:t>
            </a:fld>
            <a:endParaRPr lang="en-US"/>
          </a:p>
        </p:txBody>
      </p:sp>
    </p:spTree>
    <p:extLst>
      <p:ext uri="{BB962C8B-B14F-4D97-AF65-F5344CB8AC3E}">
        <p14:creationId xmlns:p14="http://schemas.microsoft.com/office/powerpoint/2010/main" val="738752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Pat</a:t>
            </a:r>
          </a:p>
          <a:p>
            <a:r>
              <a:rPr lang="en-US" dirty="0" smtClean="0"/>
              <a:t>Now  put a square, triangle, circle and arrow on your paper to make 4 columns</a:t>
            </a:r>
          </a:p>
          <a:p>
            <a:endParaRPr lang="en-US" dirty="0"/>
          </a:p>
          <a:p>
            <a:r>
              <a:rPr lang="en-US" dirty="0" smtClean="0"/>
              <a:t>Then enter your response in the appropriate column.</a:t>
            </a:r>
            <a:br>
              <a:rPr lang="en-US" dirty="0" smtClean="0"/>
            </a:br>
            <a:r>
              <a:rPr lang="en-US" dirty="0" smtClean="0"/>
              <a:t>My enthusiastic  -  response  D for question 1 would go in the triangle column</a:t>
            </a:r>
            <a:br>
              <a:rPr lang="en-US" dirty="0" smtClean="0"/>
            </a:br>
            <a:r>
              <a:rPr lang="en-US" dirty="0" smtClean="0"/>
              <a:t>My deliberate. Response B – would go in the arrow column. You will have only one</a:t>
            </a:r>
            <a:br>
              <a:rPr lang="en-US" dirty="0" smtClean="0"/>
            </a:br>
            <a:r>
              <a:rPr lang="en-US" dirty="0" smtClean="0"/>
              <a:t>letter entered for each numbered line and only one column filled in for each line.</a:t>
            </a:r>
          </a:p>
          <a:p>
            <a:endParaRPr lang="en-US" dirty="0"/>
          </a:p>
          <a:p>
            <a:r>
              <a:rPr lang="en-US" dirty="0" smtClean="0"/>
              <a:t>Then add the number of responses you had for each column</a:t>
            </a:r>
          </a:p>
          <a:p>
            <a:endParaRPr lang="en-US" dirty="0"/>
          </a:p>
          <a:p>
            <a:r>
              <a:rPr lang="en-US" dirty="0" smtClean="0"/>
              <a:t>The highest number is your preference or greatest tendency.</a:t>
            </a:r>
          </a:p>
          <a:p>
            <a:endParaRPr lang="en-US" dirty="0"/>
          </a:p>
          <a:p>
            <a:r>
              <a:rPr lang="en-US" dirty="0" smtClean="0">
                <a:solidFill>
                  <a:srgbClr val="FF0000"/>
                </a:solidFill>
              </a:rPr>
              <a:t>Give about 3-5 minutes.</a:t>
            </a:r>
          </a:p>
          <a:p>
            <a:endParaRPr lang="en-US" dirty="0"/>
          </a:p>
          <a:p>
            <a:r>
              <a:rPr lang="en-US" dirty="0" smtClean="0"/>
              <a:t>Now let’s see what they mean.</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10</a:t>
            </a:fld>
            <a:endParaRPr lang="en-US"/>
          </a:p>
        </p:txBody>
      </p:sp>
    </p:spTree>
    <p:extLst>
      <p:ext uri="{BB962C8B-B14F-4D97-AF65-F5344CB8AC3E}">
        <p14:creationId xmlns:p14="http://schemas.microsoft.com/office/powerpoint/2010/main" val="345927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42169"/>
            <a:ext cx="5681980" cy="4686199"/>
          </a:xfrm>
        </p:spPr>
        <p:txBody>
          <a:bodyPr/>
          <a:lstStyle/>
          <a:p>
            <a:r>
              <a:rPr lang="en-US" dirty="0" smtClean="0">
                <a:solidFill>
                  <a:srgbClr val="FF0000"/>
                </a:solidFill>
              </a:rPr>
              <a:t>Pat</a:t>
            </a:r>
            <a:r>
              <a:rPr lang="en-US" dirty="0" smtClean="0"/>
              <a:t> </a:t>
            </a:r>
          </a:p>
          <a:p>
            <a:r>
              <a:rPr lang="en-US" dirty="0" smtClean="0"/>
              <a:t>Square  is sometimes referred to as D     Driver/dominant/director   10%</a:t>
            </a:r>
            <a:br>
              <a:rPr lang="en-US" dirty="0" smtClean="0"/>
            </a:br>
            <a:r>
              <a:rPr lang="en-US" dirty="0" smtClean="0"/>
              <a:t>               associated with a lion, and eagle or a torpedo  - straight to the point, forceful</a:t>
            </a:r>
            <a:endParaRPr lang="en-US" dirty="0"/>
          </a:p>
          <a:p>
            <a:r>
              <a:rPr lang="en-US" dirty="0" smtClean="0"/>
              <a:t>Triangle is sometimes referred to as Influencer          25%</a:t>
            </a:r>
            <a:br>
              <a:rPr lang="en-US" dirty="0" smtClean="0"/>
            </a:br>
            <a:r>
              <a:rPr lang="en-US" dirty="0" smtClean="0"/>
              <a:t>               associated with an otter, monkey, parrot or fireworks – energetic, out of the </a:t>
            </a:r>
            <a:br>
              <a:rPr lang="en-US" dirty="0" smtClean="0"/>
            </a:br>
            <a:r>
              <a:rPr lang="en-US" dirty="0" smtClean="0"/>
              <a:t>                box personality, motivates others to participate</a:t>
            </a:r>
          </a:p>
          <a:p>
            <a:r>
              <a:rPr lang="en-US" dirty="0" smtClean="0"/>
              <a:t>The circle represents the S     Supporter       40%</a:t>
            </a:r>
            <a:br>
              <a:rPr lang="en-US" dirty="0" smtClean="0"/>
            </a:br>
            <a:r>
              <a:rPr lang="en-US" dirty="0" smtClean="0"/>
              <a:t>              associated with dogs (steady/loyal), doves and peacemakers –likes to diminish or </a:t>
            </a:r>
            <a:br>
              <a:rPr lang="en-US" dirty="0" smtClean="0"/>
            </a:br>
            <a:r>
              <a:rPr lang="en-US" dirty="0" smtClean="0"/>
              <a:t>              avoid conflict; stable persons, careful of emotional needs of others</a:t>
            </a:r>
            <a:br>
              <a:rPr lang="en-US" dirty="0" smtClean="0"/>
            </a:br>
            <a:r>
              <a:rPr lang="en-US" dirty="0" smtClean="0"/>
              <a:t>The arrow sometimes referred to as C    Conscientious       25%</a:t>
            </a:r>
          </a:p>
          <a:p>
            <a:r>
              <a:rPr lang="en-US" dirty="0"/>
              <a:t> </a:t>
            </a:r>
            <a:r>
              <a:rPr lang="en-US" dirty="0" smtClean="0"/>
              <a:t>             associated with beavers, owls, or zoom lenses – busy as a  --, focused on the</a:t>
            </a:r>
            <a:br>
              <a:rPr lang="en-US" dirty="0" smtClean="0"/>
            </a:br>
            <a:r>
              <a:rPr lang="en-US" dirty="0" smtClean="0"/>
              <a:t>              getting things right, detail oriented</a:t>
            </a:r>
          </a:p>
          <a:p>
            <a:endParaRPr lang="en-US" dirty="0" smtClean="0"/>
          </a:p>
          <a:p>
            <a:r>
              <a:rPr lang="en-US" dirty="0" smtClean="0"/>
              <a:t>People sometimes </a:t>
            </a:r>
            <a:r>
              <a:rPr lang="en-US" dirty="0"/>
              <a:t>think that they don’t have the appropriate style or traits of a leader – they may not be highly organized or assertive, for </a:t>
            </a:r>
            <a:r>
              <a:rPr lang="en-US" dirty="0" smtClean="0"/>
              <a:t>example Or don’t attend well to details. But really, each of these styles contain strengths needed by effective leaders. </a:t>
            </a:r>
            <a:br>
              <a:rPr lang="en-US" dirty="0" smtClean="0"/>
            </a:br>
            <a:endParaRPr lang="en-US" dirty="0"/>
          </a:p>
          <a:p>
            <a:r>
              <a:rPr lang="en-US" dirty="0"/>
              <a:t>What is a really valuable tendency found in the D dominant tendency? </a:t>
            </a:r>
          </a:p>
          <a:p>
            <a:r>
              <a:rPr lang="en-US" dirty="0">
                <a:solidFill>
                  <a:srgbClr val="FF0000"/>
                </a:solidFill>
              </a:rPr>
              <a:t>    </a:t>
            </a:r>
            <a:r>
              <a:rPr lang="en-US" dirty="0" smtClean="0">
                <a:solidFill>
                  <a:srgbClr val="FF0000"/>
                </a:solidFill>
              </a:rPr>
              <a:t>(answers will vary)</a:t>
            </a:r>
          </a:p>
          <a:p>
            <a:r>
              <a:rPr lang="en-US" dirty="0" smtClean="0"/>
              <a:t>How about the I influencer style?    </a:t>
            </a:r>
          </a:p>
          <a:p>
            <a:r>
              <a:rPr lang="en-US" dirty="0" smtClean="0"/>
              <a:t>Name </a:t>
            </a:r>
            <a:r>
              <a:rPr lang="en-US" dirty="0"/>
              <a:t>some valuable leadership characteristics of the S supportive style.  </a:t>
            </a:r>
          </a:p>
          <a:p>
            <a:r>
              <a:rPr lang="en-US" dirty="0" smtClean="0"/>
              <a:t>And</a:t>
            </a:r>
            <a:r>
              <a:rPr lang="en-US" dirty="0"/>
              <a:t>, last but not least, what does the C conscientious leader bring to the table</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11</a:t>
            </a:fld>
            <a:endParaRPr lang="en-US"/>
          </a:p>
        </p:txBody>
      </p:sp>
    </p:spTree>
    <p:extLst>
      <p:ext uri="{BB962C8B-B14F-4D97-AF65-F5344CB8AC3E}">
        <p14:creationId xmlns:p14="http://schemas.microsoft.com/office/powerpoint/2010/main" val="12550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Pat</a:t>
            </a:r>
          </a:p>
          <a:p>
            <a:r>
              <a:rPr lang="en-US" dirty="0" smtClean="0"/>
              <a:t>Each style has, as you have seen, certain characteristics or tendencies – certain strengths that they bring to a leadership  position</a:t>
            </a:r>
          </a:p>
          <a:p>
            <a:endParaRPr lang="en-US" dirty="0"/>
          </a:p>
          <a:p>
            <a:r>
              <a:rPr lang="en-US" dirty="0" smtClean="0"/>
              <a:t>Each also has needs or areas for improvement  to be truly effective leaders.</a:t>
            </a:r>
          </a:p>
          <a:p>
            <a:endParaRPr lang="en-US" dirty="0"/>
          </a:p>
          <a:p>
            <a:r>
              <a:rPr lang="en-US" dirty="0" smtClean="0">
                <a:solidFill>
                  <a:srgbClr val="FF0000"/>
                </a:solidFill>
              </a:rPr>
              <a:t>Review each</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E08D5F7-757B-486B-A427-DAD393A31EF1}" type="slidenum">
              <a:rPr lang="en-US" smtClean="0"/>
              <a:t>12</a:t>
            </a:fld>
            <a:endParaRPr lang="en-US"/>
          </a:p>
        </p:txBody>
      </p:sp>
    </p:spTree>
    <p:extLst>
      <p:ext uri="{BB962C8B-B14F-4D97-AF65-F5344CB8AC3E}">
        <p14:creationId xmlns:p14="http://schemas.microsoft.com/office/powerpoint/2010/main" val="264190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Pat</a:t>
            </a:r>
          </a:p>
          <a:p>
            <a:r>
              <a:rPr lang="en-US" dirty="0" smtClean="0">
                <a:solidFill>
                  <a:srgbClr val="FF0000"/>
                </a:solidFill>
              </a:rPr>
              <a:t>Review tendencies/strengths  and the areas these leaders are weakest in.</a:t>
            </a:r>
            <a:endParaRPr lang="en-US" dirty="0">
              <a:solidFill>
                <a:srgbClr val="FF0000"/>
              </a:solidFill>
            </a:endParaRPr>
          </a:p>
          <a:p>
            <a:endParaRPr lang="en-US" dirty="0" smtClean="0"/>
          </a:p>
          <a:p>
            <a:endParaRPr lang="en-US" dirty="0"/>
          </a:p>
          <a:p>
            <a:endParaRPr lang="en-US" dirty="0" smtClean="0"/>
          </a:p>
          <a:p>
            <a:endParaRPr lang="en-US" dirty="0"/>
          </a:p>
          <a:p>
            <a:endParaRPr lang="en-US" dirty="0" smtClean="0"/>
          </a:p>
          <a:p>
            <a:r>
              <a:rPr lang="en-US" dirty="0" smtClean="0"/>
              <a:t>There are essential leadership qualities in all these style tendencies and there is</a:t>
            </a:r>
            <a:br>
              <a:rPr lang="en-US" dirty="0" smtClean="0"/>
            </a:br>
            <a:r>
              <a:rPr lang="en-US" dirty="0" smtClean="0"/>
              <a:t>room for growth in each.  The lesson is that no one is perfect for the job but we are all capable of using our strengths and learning to borrow from others to enhance our performance. </a:t>
            </a:r>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13</a:t>
            </a:fld>
            <a:endParaRPr lang="en-US"/>
          </a:p>
        </p:txBody>
      </p:sp>
    </p:spTree>
    <p:extLst>
      <p:ext uri="{BB962C8B-B14F-4D97-AF65-F5344CB8AC3E}">
        <p14:creationId xmlns:p14="http://schemas.microsoft.com/office/powerpoint/2010/main" val="226512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43925"/>
            <a:ext cx="5681980" cy="3696712"/>
          </a:xfrm>
        </p:spPr>
        <p:txBody>
          <a:bodyPr/>
          <a:lstStyle/>
          <a:p>
            <a:r>
              <a:rPr lang="en-US" dirty="0" smtClean="0">
                <a:solidFill>
                  <a:srgbClr val="FF0000"/>
                </a:solidFill>
              </a:rPr>
              <a:t>Terri</a:t>
            </a:r>
          </a:p>
          <a:p>
            <a:r>
              <a:rPr lang="en-US" dirty="0" smtClean="0"/>
              <a:t>The BIG take-away is that     wherever you come from,</a:t>
            </a:r>
            <a:br>
              <a:rPr lang="en-US" dirty="0" smtClean="0"/>
            </a:br>
            <a:r>
              <a:rPr lang="en-US" dirty="0" smtClean="0"/>
              <a:t>                                                   whatever your style.</a:t>
            </a:r>
          </a:p>
          <a:p>
            <a:r>
              <a:rPr lang="en-US" dirty="0"/>
              <a:t> </a:t>
            </a:r>
            <a:r>
              <a:rPr lang="en-US" dirty="0" smtClean="0"/>
              <a:t>                                                  YOU can be a successful LEADER</a:t>
            </a:r>
          </a:p>
          <a:p>
            <a:endParaRPr lang="en-US" dirty="0"/>
          </a:p>
          <a:p>
            <a:r>
              <a:rPr lang="en-US" dirty="0" smtClean="0"/>
              <a:t>You need to know how to communicate effectively (both in output and in listening)</a:t>
            </a:r>
          </a:p>
          <a:p>
            <a:endParaRPr lang="en-US" dirty="0"/>
          </a:p>
          <a:p>
            <a:r>
              <a:rPr lang="en-US" dirty="0" smtClean="0"/>
              <a:t>You need to know how to work as a TEAM  (together everyone achieves more)</a:t>
            </a:r>
          </a:p>
          <a:p>
            <a:endParaRPr lang="en-US" dirty="0" smtClean="0"/>
          </a:p>
          <a:p>
            <a:r>
              <a:rPr lang="en-US" dirty="0" smtClean="0"/>
              <a:t>You need to be able to </a:t>
            </a:r>
            <a:r>
              <a:rPr lang="en-US" b="1" dirty="0" smtClean="0"/>
              <a:t>delegate</a:t>
            </a:r>
            <a:r>
              <a:rPr lang="en-US" dirty="0" smtClean="0"/>
              <a:t> to people’s strengths and away from weaknesses (including your own)</a:t>
            </a:r>
          </a:p>
          <a:p>
            <a:endParaRPr lang="en-US" dirty="0"/>
          </a:p>
          <a:p>
            <a:r>
              <a:rPr lang="en-US" dirty="0" smtClean="0"/>
              <a:t>But no matter what your style YOU have it in you to be an effective leader.</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14</a:t>
            </a:fld>
            <a:endParaRPr lang="en-US"/>
          </a:p>
        </p:txBody>
      </p:sp>
    </p:spTree>
    <p:extLst>
      <p:ext uri="{BB962C8B-B14F-4D97-AF65-F5344CB8AC3E}">
        <p14:creationId xmlns:p14="http://schemas.microsoft.com/office/powerpoint/2010/main" val="5603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96963"/>
            <a:ext cx="5632450" cy="3168650"/>
          </a:xfrm>
        </p:spPr>
      </p:sp>
      <p:sp>
        <p:nvSpPr>
          <p:cNvPr id="3" name="Notes Placeholder 2"/>
          <p:cNvSpPr>
            <a:spLocks noGrp="1"/>
          </p:cNvSpPr>
          <p:nvPr>
            <p:ph type="body" idx="1"/>
          </p:nvPr>
        </p:nvSpPr>
        <p:spPr>
          <a:xfrm>
            <a:off x="710248" y="4518203"/>
            <a:ext cx="5681980" cy="4523026"/>
          </a:xfrm>
        </p:spPr>
        <p:txBody>
          <a:bodyPr/>
          <a:lstStyle/>
          <a:p>
            <a:r>
              <a:rPr lang="en-US" dirty="0" smtClean="0">
                <a:solidFill>
                  <a:srgbClr val="FF0000"/>
                </a:solidFill>
              </a:rPr>
              <a:t>Terri</a:t>
            </a:r>
          </a:p>
          <a:p>
            <a:r>
              <a:rPr lang="en-US" dirty="0" smtClean="0"/>
              <a:t>To review:   the individual actions that can be taken to make one more confident in their leadership capabilities</a:t>
            </a:r>
          </a:p>
          <a:p>
            <a:r>
              <a:rPr lang="en-US" dirty="0" smtClean="0"/>
              <a:t>Are:</a:t>
            </a:r>
          </a:p>
          <a:p>
            <a:r>
              <a:rPr lang="en-US" dirty="0" smtClean="0">
                <a:solidFill>
                  <a:srgbClr val="FF0000"/>
                </a:solidFill>
              </a:rPr>
              <a:t>(read from slide)</a:t>
            </a:r>
          </a:p>
          <a:p>
            <a:r>
              <a:rPr lang="en-US" dirty="0" smtClean="0"/>
              <a:t>1. </a:t>
            </a:r>
            <a:r>
              <a:rPr lang="en-US" u="sng" dirty="0" smtClean="0"/>
              <a:t>Know yourself </a:t>
            </a:r>
            <a:r>
              <a:rPr lang="en-US" dirty="0" smtClean="0"/>
              <a:t>- Over 40% of leaders report having self-doubt but they take action anyway  Have a positive Mindset: practice positive self-talk; practice public speaking</a:t>
            </a:r>
          </a:p>
          <a:p>
            <a:r>
              <a:rPr lang="en-US" dirty="0" smtClean="0"/>
              <a:t>Display open body language, smiles, show interest in people (this builds trust)</a:t>
            </a:r>
          </a:p>
          <a:p>
            <a:pPr marL="235572" indent="-235572">
              <a:buAutoNum type="arabicPeriod" startAt="2"/>
            </a:pPr>
            <a:r>
              <a:rPr lang="en-US" u="sng" dirty="0" smtClean="0"/>
              <a:t>Know your team  </a:t>
            </a:r>
            <a:r>
              <a:rPr lang="en-US" dirty="0" smtClean="0"/>
              <a:t>(what do their styles suggest your behaviors with them need to be) and how to take advantage of their strengths; learn to delegate.</a:t>
            </a:r>
          </a:p>
          <a:p>
            <a:r>
              <a:rPr lang="en-US" dirty="0" smtClean="0"/>
              <a:t>3.  </a:t>
            </a:r>
            <a:r>
              <a:rPr lang="en-US" u="sng" dirty="0" smtClean="0"/>
              <a:t>Ask for what you need </a:t>
            </a:r>
            <a:r>
              <a:rPr lang="en-US" dirty="0" smtClean="0"/>
              <a:t>– get a mentor, take training to develop your weaker areas and</a:t>
            </a:r>
            <a:endParaRPr lang="en-US" dirty="0"/>
          </a:p>
          <a:p>
            <a:r>
              <a:rPr lang="en-US" dirty="0" smtClean="0"/>
              <a:t> build skills – ask for help to learn what you don’t know; if speaking out is not a strength, learn strategies to get your voice out there. If you are not detail oriented, learn some strategies and delegate to those who are, etc.</a:t>
            </a:r>
            <a:br>
              <a:rPr lang="en-US" dirty="0" smtClean="0"/>
            </a:br>
            <a:r>
              <a:rPr lang="en-US" dirty="0" smtClean="0"/>
              <a:t>4</a:t>
            </a:r>
            <a:r>
              <a:rPr lang="en-US" u="sng" dirty="0" smtClean="0"/>
              <a:t>.  Accept feedback and support</a:t>
            </a:r>
            <a:r>
              <a:rPr lang="en-US" dirty="0" smtClean="0"/>
              <a:t>. Be authentic- </a:t>
            </a:r>
          </a:p>
          <a:p>
            <a:r>
              <a:rPr lang="en-US" dirty="0" smtClean="0"/>
              <a:t>  Leadership is not about being a loud charismatic person who walks into a room and attracts attention. Instead a leader is someone who influences others, guides others.</a:t>
            </a:r>
          </a:p>
          <a:p>
            <a:r>
              <a:rPr lang="en-US" dirty="0" smtClean="0"/>
              <a:t>5.  To </a:t>
            </a:r>
            <a:r>
              <a:rPr lang="en-US" u="sng" dirty="0" smtClean="0"/>
              <a:t>find the energy</a:t>
            </a:r>
            <a:r>
              <a:rPr lang="en-US" dirty="0" smtClean="0"/>
              <a:t>, learn to plan, keep a calendar, prioritize; </a:t>
            </a:r>
            <a:r>
              <a:rPr lang="en-US" b="1" dirty="0" smtClean="0"/>
              <a:t>delegate;  </a:t>
            </a:r>
            <a:r>
              <a:rPr lang="en-US" dirty="0" smtClean="0"/>
              <a:t>and finally, take care of yourself through exercise, meditation, yoga, time for yourself, spa time!.</a:t>
            </a:r>
          </a:p>
        </p:txBody>
      </p:sp>
      <p:sp>
        <p:nvSpPr>
          <p:cNvPr id="4" name="Slide Number Placeholder 3"/>
          <p:cNvSpPr>
            <a:spLocks noGrp="1"/>
          </p:cNvSpPr>
          <p:nvPr>
            <p:ph type="sldNum" sz="quarter" idx="10"/>
          </p:nvPr>
        </p:nvSpPr>
        <p:spPr/>
        <p:txBody>
          <a:bodyPr/>
          <a:lstStyle/>
          <a:p>
            <a:fld id="{FE08D5F7-757B-486B-A427-DAD393A31EF1}" type="slidenum">
              <a:rPr lang="en-US" smtClean="0"/>
              <a:t>15</a:t>
            </a:fld>
            <a:endParaRPr lang="en-US"/>
          </a:p>
        </p:txBody>
      </p:sp>
    </p:spTree>
    <p:extLst>
      <p:ext uri="{BB962C8B-B14F-4D97-AF65-F5344CB8AC3E}">
        <p14:creationId xmlns:p14="http://schemas.microsoft.com/office/powerpoint/2010/main" val="2275803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22313"/>
            <a:ext cx="5632450" cy="3168650"/>
          </a:xfrm>
        </p:spPr>
      </p:sp>
      <p:sp>
        <p:nvSpPr>
          <p:cNvPr id="3" name="Notes Placeholder 2"/>
          <p:cNvSpPr>
            <a:spLocks noGrp="1"/>
          </p:cNvSpPr>
          <p:nvPr>
            <p:ph type="body" idx="1"/>
          </p:nvPr>
        </p:nvSpPr>
        <p:spPr>
          <a:xfrm>
            <a:off x="710248" y="4096785"/>
            <a:ext cx="5681980" cy="3696712"/>
          </a:xfrm>
        </p:spPr>
        <p:txBody>
          <a:bodyPr/>
          <a:lstStyle/>
          <a:p>
            <a:r>
              <a:rPr lang="en-US" dirty="0" smtClean="0">
                <a:solidFill>
                  <a:srgbClr val="FF0000"/>
                </a:solidFill>
              </a:rPr>
              <a:t>Terri</a:t>
            </a:r>
          </a:p>
          <a:p>
            <a:endParaRPr lang="en-US" dirty="0"/>
          </a:p>
          <a:p>
            <a:r>
              <a:rPr lang="en-US" dirty="0" smtClean="0"/>
              <a:t>You already have the Qualities of good leaders – you have assets, you know your style, and you know what you need to do to mitigate your weaknesses.</a:t>
            </a:r>
          </a:p>
          <a:p>
            <a:endParaRPr lang="en-US" dirty="0"/>
          </a:p>
          <a:p>
            <a:r>
              <a:rPr lang="en-US" dirty="0" smtClean="0"/>
              <a:t>So </a:t>
            </a:r>
            <a:r>
              <a:rPr lang="en-US" u="sng" dirty="0" smtClean="0"/>
              <a:t>you CAN be the leader that you would follow</a:t>
            </a:r>
            <a:r>
              <a:rPr lang="en-US" dirty="0" smtClean="0"/>
              <a:t>,  you also display qualities</a:t>
            </a:r>
          </a:p>
          <a:p>
            <a:r>
              <a:rPr lang="en-US" dirty="0" smtClean="0"/>
              <a:t>Of vision, communication, integrity and collaboration.</a:t>
            </a:r>
          </a:p>
          <a:p>
            <a:endParaRPr lang="en-US" dirty="0" smtClean="0"/>
          </a:p>
          <a:p>
            <a:endParaRPr lang="en-US" dirty="0"/>
          </a:p>
          <a:p>
            <a:r>
              <a:rPr lang="en-US" dirty="0" smtClean="0"/>
              <a:t>If that describes you, you are or can be a successful leader.</a:t>
            </a:r>
          </a:p>
          <a:p>
            <a:r>
              <a:rPr lang="en-US" dirty="0" smtClean="0"/>
              <a:t>Others can help you with parliamentary procedure, finances, knowing what is </a:t>
            </a:r>
            <a:br>
              <a:rPr lang="en-US" dirty="0" smtClean="0"/>
            </a:br>
            <a:r>
              <a:rPr lang="en-US" dirty="0" smtClean="0"/>
              <a:t>tasks are to be done by when, etc. It’s the </a:t>
            </a:r>
            <a:r>
              <a:rPr lang="en-US" b="1" dirty="0" smtClean="0"/>
              <a:t>core</a:t>
            </a:r>
            <a:r>
              <a:rPr lang="en-US" dirty="0" smtClean="0"/>
              <a:t> that makes a good leader and YOU already have that.</a:t>
            </a:r>
          </a:p>
          <a:p>
            <a:endParaRPr lang="en-US" dirty="0"/>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16</a:t>
            </a:fld>
            <a:endParaRPr lang="en-US"/>
          </a:p>
        </p:txBody>
      </p:sp>
    </p:spTree>
    <p:extLst>
      <p:ext uri="{BB962C8B-B14F-4D97-AF65-F5344CB8AC3E}">
        <p14:creationId xmlns:p14="http://schemas.microsoft.com/office/powerpoint/2010/main" val="1359057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Pat</a:t>
            </a:r>
          </a:p>
          <a:p>
            <a:endParaRPr lang="en-US" dirty="0">
              <a:solidFill>
                <a:srgbClr val="FF0000"/>
              </a:solidFill>
            </a:endParaRPr>
          </a:p>
          <a:p>
            <a:r>
              <a:rPr lang="en-US" dirty="0" smtClean="0"/>
              <a:t>To become a leader, you may need to leave your comfort zone – we encourage you to do that – for there is no growth in the comfort zone.  BUT . . .</a:t>
            </a:r>
            <a:endParaRPr lang="en-US" dirty="0" smtClean="0"/>
          </a:p>
          <a:p>
            <a:r>
              <a:rPr lang="en-US" dirty="0" smtClean="0"/>
              <a:t>We recognize that you will also need </a:t>
            </a:r>
            <a:r>
              <a:rPr lang="en-US" b="1" dirty="0" smtClean="0"/>
              <a:t>support</a:t>
            </a:r>
            <a:r>
              <a:rPr lang="en-US" dirty="0" smtClean="0"/>
              <a:t> from the WSO state level.</a:t>
            </a:r>
          </a:p>
          <a:p>
            <a:r>
              <a:rPr lang="en-US" dirty="0" smtClean="0"/>
              <a:t>Let’s take a few minutes now to hear what  your needs are – what can we do to help?</a:t>
            </a:r>
          </a:p>
          <a:p>
            <a:endParaRPr lang="en-US" dirty="0"/>
          </a:p>
          <a:p>
            <a:endParaRPr lang="en-US" dirty="0" smtClean="0"/>
          </a:p>
          <a:p>
            <a:r>
              <a:rPr lang="en-US" dirty="0" smtClean="0">
                <a:solidFill>
                  <a:srgbClr val="FF0000"/>
                </a:solidFill>
              </a:rPr>
              <a:t>Activity to get member input  - just put it in the chat.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E08D5F7-757B-486B-A427-DAD393A31EF1}" type="slidenum">
              <a:rPr lang="en-US" smtClean="0"/>
              <a:t>17</a:t>
            </a:fld>
            <a:endParaRPr lang="en-US"/>
          </a:p>
        </p:txBody>
      </p:sp>
      <p:sp>
        <p:nvSpPr>
          <p:cNvPr id="5" name="TextBox 4"/>
          <p:cNvSpPr txBox="1"/>
          <p:nvPr/>
        </p:nvSpPr>
        <p:spPr>
          <a:xfrm>
            <a:off x="1534602" y="2671638"/>
            <a:ext cx="3959749" cy="646331"/>
          </a:xfrm>
          <a:prstGeom prst="rect">
            <a:avLst/>
          </a:prstGeom>
          <a:noFill/>
        </p:spPr>
        <p:txBody>
          <a:bodyPr wrap="square" rtlCol="0">
            <a:spAutoFit/>
          </a:bodyPr>
          <a:lstStyle/>
          <a:p>
            <a:r>
              <a:rPr lang="en-US" dirty="0" smtClean="0"/>
              <a:t>Enter your comments/ wishes in the</a:t>
            </a:r>
          </a:p>
          <a:p>
            <a:r>
              <a:rPr lang="en-US" dirty="0" smtClean="0"/>
              <a:t>Chat box.</a:t>
            </a:r>
            <a:endParaRPr lang="en-US" dirty="0"/>
          </a:p>
        </p:txBody>
      </p:sp>
    </p:spTree>
    <p:extLst>
      <p:ext uri="{BB962C8B-B14F-4D97-AF65-F5344CB8AC3E}">
        <p14:creationId xmlns:p14="http://schemas.microsoft.com/office/powerpoint/2010/main" val="151595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Terri</a:t>
            </a:r>
          </a:p>
          <a:p>
            <a:endParaRPr lang="en-US" dirty="0"/>
          </a:p>
          <a:p>
            <a:r>
              <a:rPr lang="en-US" dirty="0" smtClean="0"/>
              <a:t>In conclusion we would like to share this quote about leadership from Dolly Parton.</a:t>
            </a:r>
          </a:p>
          <a:p>
            <a:endParaRPr lang="en-US" dirty="0"/>
          </a:p>
          <a:p>
            <a:r>
              <a:rPr lang="en-US" dirty="0"/>
              <a:t>W</a:t>
            </a:r>
            <a:r>
              <a:rPr lang="en-US" dirty="0" smtClean="0"/>
              <a:t>ise words from a wise women,</a:t>
            </a:r>
          </a:p>
          <a:p>
            <a:r>
              <a:rPr lang="en-US" dirty="0"/>
              <a:t>a</a:t>
            </a:r>
            <a:r>
              <a:rPr lang="en-US" dirty="0" smtClean="0"/>
              <a:t>ffirming that you are already a leader.</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18</a:t>
            </a:fld>
            <a:endParaRPr lang="en-US"/>
          </a:p>
        </p:txBody>
      </p:sp>
    </p:spTree>
    <p:extLst>
      <p:ext uri="{BB962C8B-B14F-4D97-AF65-F5344CB8AC3E}">
        <p14:creationId xmlns:p14="http://schemas.microsoft.com/office/powerpoint/2010/main" val="237541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Terri  read gratitude quote.</a:t>
            </a:r>
          </a:p>
          <a:p>
            <a:endParaRPr lang="en-US" dirty="0" smtClean="0">
              <a:solidFill>
                <a:srgbClr val="FF0000"/>
              </a:solidFill>
            </a:endParaRPr>
          </a:p>
          <a:p>
            <a:r>
              <a:rPr lang="en-US" dirty="0" smtClean="0">
                <a:solidFill>
                  <a:srgbClr val="FF0000"/>
                </a:solidFill>
              </a:rPr>
              <a:t>Pat</a:t>
            </a:r>
          </a:p>
          <a:p>
            <a:endParaRPr lang="en-US" dirty="0"/>
          </a:p>
          <a:p>
            <a:r>
              <a:rPr lang="en-US" dirty="0" smtClean="0"/>
              <a:t>We hope that today we have inspired you to “Find the hidden leader in yourself, to be brave and willing to examine your leadership potential, and to harness a desire to help grow our organization  - because DKG is made stronger by your leadership participation.</a:t>
            </a:r>
          </a:p>
          <a:p>
            <a:endParaRPr lang="en-US" dirty="0"/>
          </a:p>
          <a:p>
            <a:r>
              <a:rPr lang="en-US" dirty="0" smtClean="0"/>
              <a:t>We also hope that as chapters you will take the opportunity to develop and plan for leadership succession, taking into account strategies to mitigate the barriers and</a:t>
            </a:r>
            <a:br>
              <a:rPr lang="en-US" dirty="0" smtClean="0"/>
            </a:br>
            <a:r>
              <a:rPr lang="en-US" dirty="0" smtClean="0"/>
              <a:t>discovering the potential leaders (whatever their style) in your chapter.</a:t>
            </a:r>
            <a:endParaRPr lang="en-US" dirty="0"/>
          </a:p>
          <a:p>
            <a:endParaRPr lang="en-US" dirty="0" smtClean="0"/>
          </a:p>
          <a:p>
            <a:r>
              <a:rPr lang="en-US" dirty="0"/>
              <a:t>Brenda Johnson, current president of </a:t>
            </a:r>
            <a:r>
              <a:rPr lang="en-US" dirty="0" smtClean="0"/>
              <a:t>Oregon DKG </a:t>
            </a:r>
            <a:r>
              <a:rPr lang="en-US" dirty="0"/>
              <a:t>says that</a:t>
            </a:r>
          </a:p>
          <a:p>
            <a:r>
              <a:rPr lang="en-US" dirty="0" smtClean="0"/>
              <a:t>“Involvement </a:t>
            </a:r>
            <a:r>
              <a:rPr lang="en-US" dirty="0"/>
              <a:t>creates leadership which empowers you and DKG</a:t>
            </a:r>
            <a:r>
              <a:rPr lang="en-US" dirty="0" smtClean="0"/>
              <a:t>.”</a:t>
            </a:r>
          </a:p>
          <a:p>
            <a:r>
              <a:rPr lang="en-US" dirty="0" smtClean="0"/>
              <a:t>We encourage your involvement and look forward to your leadership.</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19</a:t>
            </a:fld>
            <a:endParaRPr lang="en-US"/>
          </a:p>
        </p:txBody>
      </p:sp>
    </p:spTree>
    <p:extLst>
      <p:ext uri="{BB962C8B-B14F-4D97-AF65-F5344CB8AC3E}">
        <p14:creationId xmlns:p14="http://schemas.microsoft.com/office/powerpoint/2010/main" val="309725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Terri</a:t>
            </a:r>
          </a:p>
          <a:p>
            <a:r>
              <a:rPr lang="en-US" dirty="0" smtClean="0"/>
              <a:t>Goal is to examine why members are reluctant to assume leadership roles and discuss strategies that can be taken at the personal and organization level to mitigate</a:t>
            </a:r>
          </a:p>
          <a:p>
            <a:r>
              <a:rPr lang="en-US" dirty="0"/>
              <a:t>c</a:t>
            </a:r>
            <a:r>
              <a:rPr lang="en-US" dirty="0" smtClean="0"/>
              <a:t>oncerns about being a leader.</a:t>
            </a:r>
          </a:p>
          <a:p>
            <a:endParaRPr lang="en-US" dirty="0"/>
          </a:p>
          <a:p>
            <a:r>
              <a:rPr lang="en-US" dirty="0" smtClean="0"/>
              <a:t>It is important to realize that you don’t have to be a proven leader with prior </a:t>
            </a:r>
            <a:br>
              <a:rPr lang="en-US" dirty="0" smtClean="0"/>
            </a:br>
            <a:r>
              <a:rPr lang="en-US" dirty="0" smtClean="0"/>
              <a:t>experience to be a good leader; you just have to be willing to try.</a:t>
            </a:r>
          </a:p>
          <a:p>
            <a:endParaRPr lang="en-US" dirty="0">
              <a:solidFill>
                <a:srgbClr val="FF0000"/>
              </a:solidFill>
            </a:endParaRPr>
          </a:p>
          <a:p>
            <a:r>
              <a:rPr lang="en-US" dirty="0" smtClean="0"/>
              <a:t>Jane Tanner made this statement in an article she wrote for the DKG Collegial Exchange in which she attributes her leadership development to DKG. By the way, Jane has served as state president, regional director and on numerous DKG committees, as well as National President for her Mathematics Association. It all started with DKG.</a:t>
            </a:r>
          </a:p>
          <a:p>
            <a:endParaRPr lang="en-US" dirty="0"/>
          </a:p>
          <a:p>
            <a:r>
              <a:rPr lang="en-US" dirty="0" smtClean="0">
                <a:solidFill>
                  <a:srgbClr val="FF0000"/>
                </a:solidFill>
              </a:rPr>
              <a:t>Terri’s experience.</a:t>
            </a:r>
          </a:p>
          <a:p>
            <a:endParaRPr lang="en-US" dirty="0">
              <a:solidFill>
                <a:srgbClr val="FF0000"/>
              </a:solidFill>
            </a:endParaRPr>
          </a:p>
          <a:p>
            <a:endParaRPr lang="en-US" dirty="0" smtClean="0">
              <a:solidFill>
                <a:srgbClr val="FF0000"/>
              </a:solidFill>
            </a:endParaRPr>
          </a:p>
          <a:p>
            <a:r>
              <a:rPr lang="en-US" dirty="0" smtClean="0">
                <a:solidFill>
                  <a:srgbClr val="FF0000"/>
                </a:solidFill>
              </a:rPr>
              <a:t>Pat – prep break out rooms – be sure each has a leader and that she has the questions and process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E08D5F7-757B-486B-A427-DAD393A31EF1}" type="slidenum">
              <a:rPr lang="en-US" smtClean="0"/>
              <a:t>2</a:t>
            </a:fld>
            <a:endParaRPr lang="en-US"/>
          </a:p>
        </p:txBody>
      </p:sp>
    </p:spTree>
    <p:extLst>
      <p:ext uri="{BB962C8B-B14F-4D97-AF65-F5344CB8AC3E}">
        <p14:creationId xmlns:p14="http://schemas.microsoft.com/office/powerpoint/2010/main" val="149825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Pat</a:t>
            </a:r>
          </a:p>
          <a:p>
            <a:endParaRPr lang="en-US" dirty="0">
              <a:solidFill>
                <a:srgbClr val="FF0000"/>
              </a:solidFill>
            </a:endParaRPr>
          </a:p>
          <a:p>
            <a:r>
              <a:rPr lang="en-US" dirty="0" smtClean="0"/>
              <a:t>This power point will be put on the state web site and Terri, Linda Elliott and  I are available </a:t>
            </a:r>
            <a:r>
              <a:rPr lang="en-US" smtClean="0"/>
              <a:t>to present it </a:t>
            </a:r>
            <a:r>
              <a:rPr lang="en-US" dirty="0" smtClean="0"/>
              <a:t>to areas and chapters upon request.</a:t>
            </a:r>
          </a:p>
          <a:p>
            <a:endParaRPr lang="en-US" dirty="0"/>
          </a:p>
          <a:p>
            <a:r>
              <a:rPr lang="en-US" dirty="0" smtClean="0"/>
              <a:t>We also encourage you to delve into the other resources on the International web site</a:t>
            </a:r>
            <a:br>
              <a:rPr lang="en-US" dirty="0" smtClean="0"/>
            </a:br>
            <a:r>
              <a:rPr lang="en-US" dirty="0" smtClean="0"/>
              <a:t>under Resources/Leadership.</a:t>
            </a:r>
          </a:p>
          <a:p>
            <a:endParaRPr lang="en-US" dirty="0"/>
          </a:p>
          <a:p>
            <a:r>
              <a:rPr lang="en-US" dirty="0" smtClean="0"/>
              <a:t>Your feedback on how helpful this session has been is welcomed as are your suggestions</a:t>
            </a:r>
            <a:br>
              <a:rPr lang="en-US" dirty="0" smtClean="0"/>
            </a:br>
            <a:r>
              <a:rPr lang="en-US" dirty="0" smtClean="0"/>
              <a:t>for improvement.</a:t>
            </a:r>
            <a:br>
              <a:rPr lang="en-US" dirty="0" smtClean="0"/>
            </a:br>
            <a:r>
              <a:rPr lang="en-US" dirty="0" smtClean="0"/>
              <a:t>Thank you.</a:t>
            </a:r>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20</a:t>
            </a:fld>
            <a:endParaRPr lang="en-US"/>
          </a:p>
        </p:txBody>
      </p:sp>
    </p:spTree>
    <p:extLst>
      <p:ext uri="{BB962C8B-B14F-4D97-AF65-F5344CB8AC3E}">
        <p14:creationId xmlns:p14="http://schemas.microsoft.com/office/powerpoint/2010/main" val="99023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Terri –</a:t>
            </a:r>
          </a:p>
          <a:p>
            <a:r>
              <a:rPr lang="en-US" dirty="0" smtClean="0"/>
              <a:t>Leadership is essential for both organizational and personal growth.</a:t>
            </a:r>
          </a:p>
          <a:p>
            <a:r>
              <a:rPr lang="en-US" dirty="0" smtClean="0"/>
              <a:t>Think about that for a minute and reflect on these questions.  </a:t>
            </a:r>
            <a:br>
              <a:rPr lang="en-US" dirty="0" smtClean="0"/>
            </a:br>
            <a:r>
              <a:rPr lang="en-US" dirty="0" smtClean="0"/>
              <a:t>      Why were you invited to join DKG?</a:t>
            </a:r>
            <a:br>
              <a:rPr lang="en-US" dirty="0" smtClean="0"/>
            </a:br>
            <a:r>
              <a:rPr lang="en-US" dirty="0" smtClean="0"/>
              <a:t>      What made you accept?  What were your expectations?</a:t>
            </a:r>
            <a:br>
              <a:rPr lang="en-US" dirty="0" smtClean="0"/>
            </a:br>
            <a:r>
              <a:rPr lang="en-US" dirty="0" smtClean="0"/>
              <a:t>       What value have you received from your membership?</a:t>
            </a:r>
          </a:p>
          <a:p>
            <a:endParaRPr lang="en-US" dirty="0" smtClean="0"/>
          </a:p>
          <a:p>
            <a:r>
              <a:rPr lang="en-US" dirty="0" smtClean="0">
                <a:solidFill>
                  <a:srgbClr val="FF0000"/>
                </a:solidFill>
              </a:rPr>
              <a:t>Get break out group leaders, be sure they have the questions.</a:t>
            </a:r>
          </a:p>
          <a:p>
            <a:r>
              <a:rPr lang="en-US" dirty="0" smtClean="0">
                <a:solidFill>
                  <a:srgbClr val="FF0000"/>
                </a:solidFill>
              </a:rPr>
              <a:t>Break out groups  7 minutes and then report out/ select a reporter       10 min.</a:t>
            </a:r>
            <a:br>
              <a:rPr lang="en-US" dirty="0" smtClean="0">
                <a:solidFill>
                  <a:srgbClr val="FF0000"/>
                </a:solidFill>
              </a:rPr>
            </a:br>
            <a:r>
              <a:rPr lang="en-US" dirty="0" smtClean="0">
                <a:solidFill>
                  <a:srgbClr val="FF0000"/>
                </a:solidFill>
              </a:rPr>
              <a:t>If someone has already said your items, just talk about new items.</a:t>
            </a:r>
          </a:p>
          <a:p>
            <a:endParaRPr lang="en-US" dirty="0" smtClean="0">
              <a:solidFill>
                <a:srgbClr val="FF0000"/>
              </a:solidFill>
            </a:endParaRPr>
          </a:p>
          <a:p>
            <a:r>
              <a:rPr lang="en-US" b="1" dirty="0"/>
              <a:t>Why were you invited to join? </a:t>
            </a:r>
          </a:p>
          <a:p>
            <a:r>
              <a:rPr lang="en-US" dirty="0"/>
              <a:t>Someone believed in you and in your potential (not just what you had already done)</a:t>
            </a:r>
          </a:p>
          <a:p>
            <a:endParaRPr lang="en-US" dirty="0"/>
          </a:p>
          <a:p>
            <a:r>
              <a:rPr lang="en-US" b="1" dirty="0"/>
              <a:t>What made you accept? What were your expectations?</a:t>
            </a:r>
          </a:p>
          <a:p>
            <a:r>
              <a:rPr lang="en-US" dirty="0"/>
              <a:t>Fellowship, affirmation, professional development</a:t>
            </a:r>
          </a:p>
          <a:p>
            <a:endParaRPr lang="en-US" dirty="0"/>
          </a:p>
          <a:p>
            <a:r>
              <a:rPr lang="en-US" b="1" dirty="0"/>
              <a:t>What value have you received from your membership?</a:t>
            </a:r>
          </a:p>
          <a:p>
            <a:r>
              <a:rPr lang="en-US" dirty="0"/>
              <a:t>DKG members support each other; they provide training opportunities; they mentor you along the way; one of their purposes to provide leadership growth opportunities</a:t>
            </a:r>
          </a:p>
          <a:p>
            <a:endParaRPr lang="en-US" dirty="0"/>
          </a:p>
          <a:p>
            <a:r>
              <a:rPr lang="en-US" dirty="0"/>
              <a:t>Leadership Management Seminar/ conferences</a:t>
            </a:r>
          </a:p>
          <a:p>
            <a:r>
              <a:rPr lang="en-US" dirty="0"/>
              <a:t>Presentation skills</a:t>
            </a:r>
            <a:br>
              <a:rPr lang="en-US" dirty="0"/>
            </a:br>
            <a:r>
              <a:rPr lang="en-US" dirty="0"/>
              <a:t>Committee participation</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E08D5F7-757B-486B-A427-DAD393A31EF1}" type="slidenum">
              <a:rPr lang="en-US" smtClean="0"/>
              <a:t>3</a:t>
            </a:fld>
            <a:endParaRPr lang="en-US"/>
          </a:p>
        </p:txBody>
      </p:sp>
    </p:spTree>
    <p:extLst>
      <p:ext uri="{BB962C8B-B14F-4D97-AF65-F5344CB8AC3E}">
        <p14:creationId xmlns:p14="http://schemas.microsoft.com/office/powerpoint/2010/main" val="330606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703081"/>
          </a:xfrm>
        </p:spPr>
        <p:txBody>
          <a:bodyPr/>
          <a:lstStyle/>
          <a:p>
            <a:r>
              <a:rPr lang="en-US" dirty="0" smtClean="0">
                <a:solidFill>
                  <a:srgbClr val="FF0000"/>
                </a:solidFill>
              </a:rPr>
              <a:t>Pat </a:t>
            </a:r>
          </a:p>
          <a:p>
            <a:r>
              <a:rPr lang="en-US" dirty="0" smtClean="0"/>
              <a:t>One </a:t>
            </a:r>
            <a:r>
              <a:rPr lang="en-US" dirty="0"/>
              <a:t>of the biggest threats to our organization’s sustainability </a:t>
            </a:r>
            <a:r>
              <a:rPr lang="en-US" dirty="0" smtClean="0"/>
              <a:t>is a  </a:t>
            </a:r>
            <a:r>
              <a:rPr lang="en-US" dirty="0"/>
              <a:t>lack </a:t>
            </a:r>
            <a:r>
              <a:rPr lang="en-US" dirty="0" smtClean="0"/>
              <a:t>of people </a:t>
            </a:r>
            <a:br>
              <a:rPr lang="en-US" dirty="0" smtClean="0"/>
            </a:br>
            <a:r>
              <a:rPr lang="en-US" dirty="0" smtClean="0"/>
              <a:t>willing to </a:t>
            </a:r>
            <a:r>
              <a:rPr lang="en-US" dirty="0"/>
              <a:t>assume </a:t>
            </a:r>
            <a:r>
              <a:rPr lang="en-US" dirty="0" smtClean="0"/>
              <a:t>leadership positions.</a:t>
            </a:r>
            <a:endParaRPr lang="en-US" dirty="0"/>
          </a:p>
          <a:p>
            <a:r>
              <a:rPr lang="en-US" dirty="0"/>
              <a:t>Why do you think that is?</a:t>
            </a:r>
          </a:p>
          <a:p>
            <a:endParaRPr lang="en-US" dirty="0"/>
          </a:p>
          <a:p>
            <a:r>
              <a:rPr lang="en-US" b="1" dirty="0" smtClean="0"/>
              <a:t>Please enter comments in the chat or raise your hand</a:t>
            </a:r>
            <a:r>
              <a:rPr lang="en-US" dirty="0" smtClean="0"/>
              <a:t>.</a:t>
            </a:r>
            <a:br>
              <a:rPr lang="en-US" dirty="0" smtClean="0"/>
            </a:br>
            <a:endParaRPr lang="en-US" dirty="0"/>
          </a:p>
          <a:p>
            <a:r>
              <a:rPr lang="en-US" dirty="0" smtClean="0"/>
              <a:t>Some issues that have been identified include:</a:t>
            </a:r>
          </a:p>
          <a:p>
            <a:r>
              <a:rPr lang="en-US" dirty="0" smtClean="0"/>
              <a:t>Aging membership I’m too old</a:t>
            </a:r>
          </a:p>
          <a:p>
            <a:r>
              <a:rPr lang="en-US" dirty="0" smtClean="0"/>
              <a:t>Members have done that; its time for someone else to take a turn</a:t>
            </a:r>
          </a:p>
          <a:p>
            <a:r>
              <a:rPr lang="en-US" dirty="0" smtClean="0"/>
              <a:t>Members, especially younger, are active with other things/commitments</a:t>
            </a:r>
            <a:br>
              <a:rPr lang="en-US" dirty="0" smtClean="0"/>
            </a:br>
            <a:r>
              <a:rPr lang="en-US" dirty="0" smtClean="0"/>
              <a:t>(work,, family, school)</a:t>
            </a:r>
          </a:p>
          <a:p>
            <a:r>
              <a:rPr lang="en-US" dirty="0" smtClean="0"/>
              <a:t>People are lethargic, not enthused, don’t see why they should do it</a:t>
            </a:r>
          </a:p>
          <a:p>
            <a:r>
              <a:rPr lang="en-US" dirty="0" smtClean="0"/>
              <a:t>Don’t feel qualified/ afraid they won’t measure up</a:t>
            </a:r>
            <a:br>
              <a:rPr lang="en-US" dirty="0" smtClean="0"/>
            </a:br>
            <a:r>
              <a:rPr lang="en-US" dirty="0" smtClean="0"/>
              <a:t>Think others don’t seem them as leaders</a:t>
            </a:r>
          </a:p>
          <a:p>
            <a:endParaRPr lang="en-US" dirty="0"/>
          </a:p>
          <a:p>
            <a:r>
              <a:rPr lang="en-US" dirty="0" smtClean="0"/>
              <a:t>Sometimes these are legitimate; sometimes they are just excuses/rationalizations for fears we have.</a:t>
            </a:r>
          </a:p>
          <a:p>
            <a:r>
              <a:rPr lang="en-US" dirty="0" smtClean="0"/>
              <a:t/>
            </a:r>
            <a:br>
              <a:rPr lang="en-US" dirty="0" smtClean="0"/>
            </a:b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4</a:t>
            </a:fld>
            <a:endParaRPr lang="en-US"/>
          </a:p>
        </p:txBody>
      </p:sp>
    </p:spTree>
    <p:extLst>
      <p:ext uri="{BB962C8B-B14F-4D97-AF65-F5344CB8AC3E}">
        <p14:creationId xmlns:p14="http://schemas.microsoft.com/office/powerpoint/2010/main" val="120413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Pat</a:t>
            </a:r>
          </a:p>
          <a:p>
            <a:r>
              <a:rPr lang="en-US" dirty="0" smtClean="0"/>
              <a:t>According to research, some of those fears include:</a:t>
            </a:r>
          </a:p>
          <a:p>
            <a:endParaRPr lang="en-US" dirty="0"/>
          </a:p>
          <a:p>
            <a:r>
              <a:rPr lang="en-US" dirty="0" smtClean="0"/>
              <a:t>Making oneself vulnerable</a:t>
            </a:r>
          </a:p>
          <a:p>
            <a:r>
              <a:rPr lang="en-US" dirty="0" smtClean="0"/>
              <a:t>Risking your image as   . . .  A capable person;  a nice person;  etc.  imposter</a:t>
            </a:r>
          </a:p>
          <a:p>
            <a:endParaRPr lang="en-US" dirty="0"/>
          </a:p>
          <a:p>
            <a:r>
              <a:rPr lang="en-US" dirty="0" smtClean="0"/>
              <a:t>Afraid that a leader role will put you at odds with friends not in leadership positions</a:t>
            </a:r>
            <a:br>
              <a:rPr lang="en-US" dirty="0" smtClean="0"/>
            </a:br>
            <a:r>
              <a:rPr lang="en-US" dirty="0" smtClean="0"/>
              <a:t>would they respond poorly to being given directions, etc.</a:t>
            </a:r>
          </a:p>
          <a:p>
            <a:endParaRPr lang="en-US" dirty="0"/>
          </a:p>
          <a:p>
            <a:r>
              <a:rPr lang="en-US" dirty="0" smtClean="0"/>
              <a:t>What if I make a mistake? Will I “break” something?  Will I be forgiven? Will I</a:t>
            </a:r>
            <a:br>
              <a:rPr lang="en-US" dirty="0" smtClean="0"/>
            </a:br>
            <a:r>
              <a:rPr lang="en-US" dirty="0" smtClean="0"/>
              <a:t>be criticized.  What if I don’t have enough skills/knowledge</a:t>
            </a:r>
          </a:p>
          <a:p>
            <a:endParaRPr lang="en-US" dirty="0"/>
          </a:p>
          <a:p>
            <a:r>
              <a:rPr lang="en-US" dirty="0" smtClean="0"/>
              <a:t>Do I have the time, energy, etc.</a:t>
            </a:r>
          </a:p>
          <a:p>
            <a:endParaRPr lang="en-US" dirty="0"/>
          </a:p>
          <a:p>
            <a:r>
              <a:rPr lang="en-US" dirty="0" smtClean="0"/>
              <a:t>Do I have support? I can’t do it alone; I don’t know how; asking for help seems weak</a:t>
            </a:r>
          </a:p>
          <a:p>
            <a:endParaRPr lang="en-US" dirty="0"/>
          </a:p>
          <a:p>
            <a:endParaRPr lang="en-US" dirty="0" smtClean="0"/>
          </a:p>
          <a:p>
            <a:r>
              <a:rPr lang="en-US" dirty="0" smtClean="0">
                <a:solidFill>
                  <a:srgbClr val="FF0000"/>
                </a:solidFill>
              </a:rPr>
              <a:t>Terri – join in with examples as appropriate</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E08D5F7-757B-486B-A427-DAD393A31EF1}" type="slidenum">
              <a:rPr lang="en-US" smtClean="0"/>
              <a:t>5</a:t>
            </a:fld>
            <a:endParaRPr lang="en-US"/>
          </a:p>
        </p:txBody>
      </p:sp>
    </p:spTree>
    <p:extLst>
      <p:ext uri="{BB962C8B-B14F-4D97-AF65-F5344CB8AC3E}">
        <p14:creationId xmlns:p14="http://schemas.microsoft.com/office/powerpoint/2010/main" val="421179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Terri</a:t>
            </a:r>
          </a:p>
          <a:p>
            <a:r>
              <a:rPr lang="en-US" dirty="0" smtClean="0"/>
              <a:t>Overcoming barriers happens at both the individual and the chapter level.</a:t>
            </a:r>
          </a:p>
          <a:p>
            <a:endParaRPr lang="en-US" dirty="0"/>
          </a:p>
          <a:p>
            <a:r>
              <a:rPr lang="en-US" dirty="0" smtClean="0"/>
              <a:t>Chapters can do a great deal to mitigate fears by planning for succession.</a:t>
            </a:r>
            <a:endParaRPr lang="en-US" dirty="0"/>
          </a:p>
          <a:p>
            <a:r>
              <a:rPr lang="en-US" dirty="0" smtClean="0">
                <a:solidFill>
                  <a:srgbClr val="FF0000"/>
                </a:solidFill>
              </a:rPr>
              <a:t>Review points – allow for comments and additions</a:t>
            </a:r>
          </a:p>
          <a:p>
            <a:endParaRPr lang="en-US" dirty="0">
              <a:solidFill>
                <a:srgbClr val="FF0000"/>
              </a:solidFill>
            </a:endParaRPr>
          </a:p>
          <a:p>
            <a:endParaRPr lang="en-US" dirty="0" smtClean="0">
              <a:solidFill>
                <a:srgbClr val="FF0000"/>
              </a:solidFill>
            </a:endParaRPr>
          </a:p>
          <a:p>
            <a:r>
              <a:rPr lang="en-US" dirty="0" smtClean="0"/>
              <a:t>#6  Do  Attend state meetings; serve on committees (even at state level)</a:t>
            </a:r>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6</a:t>
            </a:fld>
            <a:endParaRPr lang="en-US"/>
          </a:p>
        </p:txBody>
      </p:sp>
    </p:spTree>
    <p:extLst>
      <p:ext uri="{BB962C8B-B14F-4D97-AF65-F5344CB8AC3E}">
        <p14:creationId xmlns:p14="http://schemas.microsoft.com/office/powerpoint/2010/main" val="36190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047172"/>
          </a:xfrm>
        </p:spPr>
        <p:txBody>
          <a:bodyPr/>
          <a:lstStyle/>
          <a:p>
            <a:r>
              <a:rPr lang="en-US" dirty="0" smtClean="0"/>
              <a:t>Terri</a:t>
            </a:r>
          </a:p>
          <a:p>
            <a:r>
              <a:rPr lang="en-US" dirty="0" smtClean="0"/>
              <a:t>At the individual level, one needs to be willing to explore the possibility of leadership.</a:t>
            </a:r>
          </a:p>
          <a:p>
            <a:r>
              <a:rPr lang="en-US" dirty="0" smtClean="0"/>
              <a:t>Still don’t believe that you are a potential leader?</a:t>
            </a:r>
          </a:p>
          <a:p>
            <a:r>
              <a:rPr lang="en-US" dirty="0" smtClean="0"/>
              <a:t>Listen as we read out a list of activities and make a mark or tally for each that applies to you.</a:t>
            </a:r>
          </a:p>
          <a:p>
            <a:endParaRPr lang="en-US" dirty="0"/>
          </a:p>
          <a:p>
            <a:pPr marL="235572" indent="-235572">
              <a:buAutoNum type="arabicPeriod"/>
            </a:pPr>
            <a:r>
              <a:rPr lang="en-US" dirty="0" smtClean="0"/>
              <a:t>You are or were an educator</a:t>
            </a:r>
          </a:p>
          <a:p>
            <a:pPr marL="235572" indent="-235572">
              <a:buAutoNum type="arabicPeriod"/>
            </a:pPr>
            <a:r>
              <a:rPr lang="en-US" dirty="0" smtClean="0"/>
              <a:t>You use email</a:t>
            </a:r>
          </a:p>
          <a:p>
            <a:pPr marL="235572" indent="-235572">
              <a:buAutoNum type="arabicPeriod"/>
            </a:pPr>
            <a:r>
              <a:rPr lang="en-US" dirty="0" smtClean="0"/>
              <a:t>You belong to a DKG chapter</a:t>
            </a:r>
          </a:p>
          <a:p>
            <a:pPr marL="235572" indent="-235572">
              <a:buAutoNum type="arabicPeriod"/>
            </a:pPr>
            <a:r>
              <a:rPr lang="en-US" dirty="0" smtClean="0"/>
              <a:t>You have planned a vacation</a:t>
            </a:r>
          </a:p>
          <a:p>
            <a:pPr marL="235572" indent="-235572">
              <a:buAutoNum type="arabicPeriod"/>
            </a:pPr>
            <a:r>
              <a:rPr lang="en-US" dirty="0" smtClean="0"/>
              <a:t>You have had a mentor or been a mentor to a member or colleague</a:t>
            </a:r>
          </a:p>
          <a:p>
            <a:pPr marL="235572" indent="-235572">
              <a:buAutoNum type="arabicPeriod"/>
            </a:pPr>
            <a:r>
              <a:rPr lang="en-US" dirty="0" smtClean="0"/>
              <a:t>You have served on a committee related to your education assignment</a:t>
            </a:r>
          </a:p>
          <a:p>
            <a:pPr marL="235572" indent="-235572">
              <a:buAutoNum type="arabicPeriod"/>
            </a:pPr>
            <a:r>
              <a:rPr lang="en-US" dirty="0" smtClean="0"/>
              <a:t>You have led a meeting for DKG or any other organization</a:t>
            </a:r>
          </a:p>
          <a:p>
            <a:pPr marL="235572" indent="-235572">
              <a:buAutoNum type="arabicPeriod"/>
            </a:pPr>
            <a:r>
              <a:rPr lang="en-US" dirty="0" smtClean="0"/>
              <a:t>You have proposed a member for induction into DKG</a:t>
            </a:r>
          </a:p>
          <a:p>
            <a:pPr marL="235572" indent="-235572">
              <a:buAutoNum type="arabicPeriod"/>
            </a:pPr>
            <a:r>
              <a:rPr lang="en-US" dirty="0" smtClean="0"/>
              <a:t>You belong to another organization – church, community, service</a:t>
            </a:r>
          </a:p>
          <a:p>
            <a:pPr marL="235572" indent="-235572">
              <a:buAutoNum type="arabicPeriod"/>
            </a:pPr>
            <a:r>
              <a:rPr lang="en-US" dirty="0" smtClean="0"/>
              <a:t>You have attended a professional conference or convention</a:t>
            </a:r>
          </a:p>
          <a:p>
            <a:endParaRPr lang="en-US" dirty="0"/>
          </a:p>
          <a:p>
            <a:r>
              <a:rPr lang="en-US" dirty="0" smtClean="0"/>
              <a:t>What was your total? If you have done these things, you are a leader or have</a:t>
            </a:r>
            <a:br>
              <a:rPr lang="en-US" dirty="0" smtClean="0"/>
            </a:br>
            <a:r>
              <a:rPr lang="en-US" dirty="0" smtClean="0"/>
              <a:t>the assets needed to be a leader.</a:t>
            </a:r>
          </a:p>
          <a:p>
            <a:endParaRPr lang="en-US" dirty="0"/>
          </a:p>
          <a:p>
            <a:r>
              <a:rPr lang="en-US" dirty="0" smtClean="0"/>
              <a:t>How do these assets represent leadership skills?</a:t>
            </a:r>
          </a:p>
          <a:p>
            <a:r>
              <a:rPr lang="en-US" dirty="0" smtClean="0">
                <a:solidFill>
                  <a:srgbClr val="FF0000"/>
                </a:solidFill>
              </a:rPr>
              <a:t>  </a:t>
            </a:r>
            <a:r>
              <a:rPr lang="en-US" dirty="0" smtClean="0"/>
              <a:t>Reflect on this question for a minute.  </a:t>
            </a:r>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7</a:t>
            </a:fld>
            <a:endParaRPr lang="en-US"/>
          </a:p>
        </p:txBody>
      </p:sp>
    </p:spTree>
    <p:extLst>
      <p:ext uri="{BB962C8B-B14F-4D97-AF65-F5344CB8AC3E}">
        <p14:creationId xmlns:p14="http://schemas.microsoft.com/office/powerpoint/2010/main" val="135917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0238" y="1147763"/>
            <a:ext cx="5634037" cy="3168650"/>
          </a:xfrm>
        </p:spPr>
      </p:sp>
      <p:sp>
        <p:nvSpPr>
          <p:cNvPr id="3" name="Notes Placeholder 2"/>
          <p:cNvSpPr>
            <a:spLocks noGrp="1"/>
          </p:cNvSpPr>
          <p:nvPr>
            <p:ph type="body" idx="1"/>
          </p:nvPr>
        </p:nvSpPr>
        <p:spPr/>
        <p:txBody>
          <a:bodyPr/>
          <a:lstStyle/>
          <a:p>
            <a:r>
              <a:rPr lang="en-US" dirty="0" smtClean="0">
                <a:solidFill>
                  <a:srgbClr val="FF0000"/>
                </a:solidFill>
              </a:rPr>
              <a:t>Pat</a:t>
            </a:r>
            <a:endParaRPr lang="en-US" dirty="0">
              <a:solidFill>
                <a:srgbClr val="FF0000"/>
              </a:solidFill>
            </a:endParaRPr>
          </a:p>
          <a:p>
            <a:r>
              <a:rPr lang="en-US" dirty="0" smtClean="0"/>
              <a:t>There are many inventories on line and in academia to assess your personality and leadership styles. </a:t>
            </a:r>
          </a:p>
          <a:p>
            <a:endParaRPr lang="en-US" dirty="0"/>
          </a:p>
          <a:p>
            <a:r>
              <a:rPr lang="en-US" dirty="0" smtClean="0"/>
              <a:t>We are going to look at some characteristics found in many of those inventories</a:t>
            </a:r>
            <a:br>
              <a:rPr lang="en-US" dirty="0" smtClean="0"/>
            </a:br>
            <a:r>
              <a:rPr lang="en-US" dirty="0" smtClean="0"/>
              <a:t>and ask you to discover your dominant tendencies for leadership.</a:t>
            </a:r>
          </a:p>
          <a:p>
            <a:endParaRPr lang="en-US" dirty="0"/>
          </a:p>
          <a:p>
            <a:r>
              <a:rPr lang="en-US" dirty="0" smtClean="0"/>
              <a:t>Remember this as you take this survey. There are no right or wrong answers, no good or bad characteristics, no better or worse traits for determining how effective YOU will be as a leader.</a:t>
            </a:r>
          </a:p>
          <a:p>
            <a:endParaRPr lang="en-US" dirty="0"/>
          </a:p>
        </p:txBody>
      </p:sp>
      <p:sp>
        <p:nvSpPr>
          <p:cNvPr id="4" name="Slide Number Placeholder 3"/>
          <p:cNvSpPr>
            <a:spLocks noGrp="1"/>
          </p:cNvSpPr>
          <p:nvPr>
            <p:ph type="sldNum" sz="quarter" idx="10"/>
          </p:nvPr>
        </p:nvSpPr>
        <p:spPr/>
        <p:txBody>
          <a:bodyPr/>
          <a:lstStyle/>
          <a:p>
            <a:fld id="{FE08D5F7-757B-486B-A427-DAD393A31EF1}" type="slidenum">
              <a:rPr lang="en-US" smtClean="0"/>
              <a:t>8</a:t>
            </a:fld>
            <a:endParaRPr lang="en-US"/>
          </a:p>
        </p:txBody>
      </p:sp>
    </p:spTree>
    <p:extLst>
      <p:ext uri="{BB962C8B-B14F-4D97-AF65-F5344CB8AC3E}">
        <p14:creationId xmlns:p14="http://schemas.microsoft.com/office/powerpoint/2010/main" val="114479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Pat</a:t>
            </a:r>
          </a:p>
          <a:p>
            <a:r>
              <a:rPr lang="en-US" dirty="0" smtClean="0"/>
              <a:t>Take </a:t>
            </a:r>
            <a:r>
              <a:rPr lang="en-US" dirty="0"/>
              <a:t>a sheet of paper and number it from 1 – 12</a:t>
            </a:r>
          </a:p>
          <a:p>
            <a:endParaRPr lang="en-US" dirty="0"/>
          </a:p>
          <a:p>
            <a:r>
              <a:rPr lang="en-US" dirty="0"/>
              <a:t>Look at the 4 words in each line; select the one word that BEST describes YOU.</a:t>
            </a:r>
          </a:p>
          <a:p>
            <a:endParaRPr lang="en-US" dirty="0"/>
          </a:p>
          <a:p>
            <a:r>
              <a:rPr lang="en-US" dirty="0"/>
              <a:t>Then next to the # on </a:t>
            </a:r>
            <a:r>
              <a:rPr lang="en-US" dirty="0" smtClean="0"/>
              <a:t>your </a:t>
            </a:r>
            <a:r>
              <a:rPr lang="en-US" dirty="0"/>
              <a:t>paper put the letter from the column in which that</a:t>
            </a:r>
            <a:br>
              <a:rPr lang="en-US" dirty="0"/>
            </a:br>
            <a:r>
              <a:rPr lang="en-US" dirty="0"/>
              <a:t>word appears.</a:t>
            </a:r>
          </a:p>
          <a:p>
            <a:endParaRPr lang="en-US" dirty="0"/>
          </a:p>
          <a:p>
            <a:r>
              <a:rPr lang="en-US" dirty="0"/>
              <a:t>Example:  line 1</a:t>
            </a:r>
            <a:r>
              <a:rPr lang="en-US" dirty="0" smtClean="0"/>
              <a:t>: steady   deliberate    direct     enthusiastic.  If I were to say</a:t>
            </a:r>
            <a:br>
              <a:rPr lang="en-US" dirty="0" smtClean="0"/>
            </a:br>
            <a:r>
              <a:rPr lang="en-US" dirty="0" smtClean="0"/>
              <a:t>“enthusiastic”  I would enter the letter D next to #1 on my paper.; if I chose “deliberate” I would enter the letter B.</a:t>
            </a:r>
          </a:p>
          <a:p>
            <a:endParaRPr lang="en-US" dirty="0"/>
          </a:p>
          <a:p>
            <a:endParaRPr lang="en-US" dirty="0" smtClean="0"/>
          </a:p>
          <a:p>
            <a:r>
              <a:rPr lang="en-US" dirty="0" smtClean="0">
                <a:solidFill>
                  <a:srgbClr val="FF0000"/>
                </a:solidFill>
              </a:rPr>
              <a:t>About 5 minutes. Ask folks to give you a thumbs up when they are done.  Assess at</a:t>
            </a:r>
            <a:br>
              <a:rPr lang="en-US" dirty="0" smtClean="0">
                <a:solidFill>
                  <a:srgbClr val="FF0000"/>
                </a:solidFill>
              </a:rPr>
            </a:br>
            <a:r>
              <a:rPr lang="en-US" dirty="0" smtClean="0">
                <a:solidFill>
                  <a:srgbClr val="FF0000"/>
                </a:solidFill>
              </a:rPr>
              <a:t>3 minutes and 4 minutes.</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FE08D5F7-757B-486B-A427-DAD393A31EF1}" type="slidenum">
              <a:rPr lang="en-US" smtClean="0"/>
              <a:t>9</a:t>
            </a:fld>
            <a:endParaRPr lang="en-US"/>
          </a:p>
        </p:txBody>
      </p:sp>
    </p:spTree>
    <p:extLst>
      <p:ext uri="{BB962C8B-B14F-4D97-AF65-F5344CB8AC3E}">
        <p14:creationId xmlns:p14="http://schemas.microsoft.com/office/powerpoint/2010/main" val="2853111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73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814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28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3155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161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051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603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2367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10/2/2021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165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181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628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944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148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315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10/2/2021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914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848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044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10/2/2021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763745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122" y="2952784"/>
            <a:ext cx="8144134" cy="1373070"/>
          </a:xfrm>
        </p:spPr>
        <p:txBody>
          <a:bodyPr/>
          <a:lstStyle/>
          <a:p>
            <a:r>
              <a:rPr lang="en-US" sz="6000" dirty="0" smtClean="0"/>
              <a:t>Connecting to the </a:t>
            </a:r>
            <a:r>
              <a:rPr lang="en-US" sz="6000" b="1" dirty="0" smtClean="0"/>
              <a:t>Leader</a:t>
            </a:r>
            <a:r>
              <a:rPr lang="en-US" sz="6000" dirty="0" smtClean="0"/>
              <a:t> in </a:t>
            </a:r>
            <a:r>
              <a:rPr lang="en-US" sz="6600" b="1" dirty="0" smtClean="0"/>
              <a:t>YOU</a:t>
            </a:r>
            <a:endParaRPr lang="en-US" sz="6600" b="1" dirty="0"/>
          </a:p>
        </p:txBody>
      </p:sp>
      <p:sp>
        <p:nvSpPr>
          <p:cNvPr id="3" name="Subtitle 2"/>
          <p:cNvSpPr>
            <a:spLocks noGrp="1"/>
          </p:cNvSpPr>
          <p:nvPr>
            <p:ph type="subTitle" idx="1"/>
          </p:nvPr>
        </p:nvSpPr>
        <p:spPr/>
        <p:txBody>
          <a:bodyPr>
            <a:noAutofit/>
          </a:bodyPr>
          <a:lstStyle/>
          <a:p>
            <a:r>
              <a:rPr lang="en-US" b="1" dirty="0" smtClean="0">
                <a:solidFill>
                  <a:schemeClr val="bg1"/>
                </a:solidFill>
              </a:rPr>
              <a:t>Fall Board 2021</a:t>
            </a:r>
            <a:br>
              <a:rPr lang="en-US" b="1" dirty="0" smtClean="0">
                <a:solidFill>
                  <a:schemeClr val="bg1"/>
                </a:solidFill>
              </a:rPr>
            </a:br>
            <a:r>
              <a:rPr lang="en-US" b="1" dirty="0" smtClean="0">
                <a:solidFill>
                  <a:schemeClr val="bg1"/>
                </a:solidFill>
              </a:rPr>
              <a:t>Washington State Organization DKG</a:t>
            </a:r>
          </a:p>
          <a:p>
            <a:endParaRPr lang="en-US" b="1" dirty="0">
              <a:solidFill>
                <a:schemeClr val="bg1"/>
              </a:solidFill>
            </a:endParaRPr>
          </a:p>
          <a:p>
            <a:r>
              <a:rPr lang="en-US" b="1" dirty="0" smtClean="0">
                <a:solidFill>
                  <a:schemeClr val="bg1"/>
                </a:solidFill>
              </a:rPr>
              <a:t>Terri Diehm &amp; Pat Bennett-Forman,  facilitators</a:t>
            </a:r>
            <a:endParaRPr lang="en-US" b="1" dirty="0">
              <a:solidFill>
                <a:schemeClr val="bg1"/>
              </a:solidFill>
            </a:endParaRPr>
          </a:p>
        </p:txBody>
      </p:sp>
    </p:spTree>
    <p:extLst>
      <p:ext uri="{BB962C8B-B14F-4D97-AF65-F5344CB8AC3E}">
        <p14:creationId xmlns:p14="http://schemas.microsoft.com/office/powerpoint/2010/main" val="2334519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14016139"/>
              </p:ext>
            </p:extLst>
          </p:nvPr>
        </p:nvGraphicFramePr>
        <p:xfrm>
          <a:off x="2032000" y="711200"/>
          <a:ext cx="8128000" cy="5200226"/>
        </p:xfrm>
        <a:graphic>
          <a:graphicData uri="http://schemas.openxmlformats.org/drawingml/2006/table">
            <a:tbl>
              <a:tblPr firstRow="1" bandRow="1">
                <a:tableStyleId>{3C2FFA5D-87B4-456A-9821-1D502468CF0F}</a:tableStyleId>
              </a:tblPr>
              <a:tblGrid>
                <a:gridCol w="2032000"/>
                <a:gridCol w="2032000"/>
                <a:gridCol w="2032000"/>
                <a:gridCol w="2032000"/>
              </a:tblGrid>
              <a:tr h="379306">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C</a:t>
                      </a:r>
                    </a:p>
                  </a:txBody>
                  <a:tcPr/>
                </a:tc>
                <a:tc>
                  <a:txBody>
                    <a:bodyPr/>
                    <a:lstStyle/>
                    <a:p>
                      <a:pPr algn="ctr"/>
                      <a:r>
                        <a:rPr lang="en-US" dirty="0" smtClean="0"/>
                        <a:t>D</a:t>
                      </a:r>
                      <a:endParaRPr lang="en-US" dirty="0"/>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A</a:t>
                      </a:r>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c>
                  <a:txBody>
                    <a:bodyPr/>
                    <a:lstStyle/>
                    <a:p>
                      <a:pPr algn="ctr"/>
                      <a:r>
                        <a:rPr lang="en-US" dirty="0" smtClean="0"/>
                        <a:t>B</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D</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A</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A</a:t>
                      </a:r>
                      <a:endParaRPr lang="en-US" dirty="0"/>
                    </a:p>
                  </a:txBody>
                  <a:tcPr/>
                </a:tc>
                <a:tc>
                  <a:txBody>
                    <a:bodyPr/>
                    <a:lstStyle/>
                    <a:p>
                      <a:pPr algn="ctr"/>
                      <a:r>
                        <a:rPr lang="en-US" dirty="0" smtClean="0"/>
                        <a:t>D</a:t>
                      </a:r>
                      <a:endParaRPr lang="en-US" dirty="0"/>
                    </a:p>
                  </a:txBody>
                  <a:tcPr/>
                </a:tc>
                <a:tc>
                  <a:txBody>
                    <a:bodyPr/>
                    <a:lstStyle/>
                    <a:p>
                      <a:pPr algn="ctr"/>
                      <a:r>
                        <a:rPr lang="en-US" dirty="0" smtClean="0"/>
                        <a:t>C</a:t>
                      </a:r>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c>
                  <a:txBody>
                    <a:bodyPr/>
                    <a:lstStyle/>
                    <a:p>
                      <a:pPr algn="ctr"/>
                      <a:r>
                        <a:rPr lang="en-US" dirty="0" smtClean="0"/>
                        <a:t>B</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A</a:t>
                      </a:r>
                      <a:endParaRPr lang="en-US" dirty="0"/>
                    </a:p>
                  </a:txBody>
                  <a:tcPr/>
                </a:tc>
                <a:tc>
                  <a:txBody>
                    <a:bodyPr/>
                    <a:lstStyle/>
                    <a:p>
                      <a:pPr algn="ctr"/>
                      <a:r>
                        <a:rPr lang="en-US" dirty="0" smtClean="0"/>
                        <a:t>D</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B</a:t>
                      </a:r>
                      <a:endParaRPr lang="en-US" dirty="0"/>
                    </a:p>
                  </a:txBody>
                  <a:tcPr/>
                </a:tc>
                <a:tc>
                  <a:txBody>
                    <a:bodyPr/>
                    <a:lstStyle/>
                    <a:p>
                      <a:pPr algn="ctr"/>
                      <a:r>
                        <a:rPr lang="en-US" dirty="0" smtClean="0"/>
                        <a:t>D</a:t>
                      </a:r>
                      <a:endParaRPr lang="en-US" dirty="0"/>
                    </a:p>
                  </a:txBody>
                  <a:tcPr/>
                </a:tc>
                <a:tc>
                  <a:txBody>
                    <a:bodyPr/>
                    <a:lstStyle/>
                    <a:p>
                      <a:pPr algn="ctr"/>
                      <a:r>
                        <a:rPr lang="en-US" dirty="0" smtClean="0"/>
                        <a:t>A</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C</a:t>
                      </a:r>
                      <a:endParaRPr lang="en-US" dirty="0"/>
                    </a:p>
                  </a:txBody>
                  <a:tcPr/>
                </a:tc>
                <a:tc>
                  <a:txBody>
                    <a:bodyPr/>
                    <a:lstStyle/>
                    <a:p>
                      <a:pPr algn="ctr"/>
                      <a:r>
                        <a:rPr lang="en-US" dirty="0" smtClean="0"/>
                        <a:t>B</a:t>
                      </a:r>
                      <a:endParaRPr lang="en-US" dirty="0"/>
                    </a:p>
                  </a:txBody>
                  <a:tcPr/>
                </a:tc>
                <a:tc>
                  <a:txBody>
                    <a:bodyPr/>
                    <a:lstStyle/>
                    <a:p>
                      <a:pPr algn="ctr"/>
                      <a:r>
                        <a:rPr lang="en-US" dirty="0" smtClean="0"/>
                        <a:t>A</a:t>
                      </a:r>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D</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A</a:t>
                      </a:r>
                      <a:endParaRPr lang="en-US" dirty="0"/>
                    </a:p>
                  </a:txBody>
                  <a:tcPr/>
                </a:tc>
                <a:tc>
                  <a:txBody>
                    <a:bodyPr/>
                    <a:lstStyle/>
                    <a:p>
                      <a:pPr algn="ctr"/>
                      <a:r>
                        <a:rPr lang="en-US" dirty="0" smtClean="0"/>
                        <a:t>D</a:t>
                      </a:r>
                      <a:endParaRPr lang="en-US" dirty="0"/>
                    </a:p>
                  </a:txBody>
                  <a:tcPr/>
                </a:tc>
                <a:tc>
                  <a:txBody>
                    <a:bodyPr/>
                    <a:lstStyle/>
                    <a:p>
                      <a:pPr algn="ctr"/>
                      <a:r>
                        <a:rPr lang="en-US" dirty="0" smtClean="0"/>
                        <a:t>B</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20779793"/>
              </p:ext>
            </p:extLst>
          </p:nvPr>
        </p:nvGraphicFramePr>
        <p:xfrm>
          <a:off x="1473200" y="719666"/>
          <a:ext cx="558800" cy="4820920"/>
        </p:xfrm>
        <a:graphic>
          <a:graphicData uri="http://schemas.openxmlformats.org/drawingml/2006/table">
            <a:tbl>
              <a:tblPr firstRow="1" bandRow="1">
                <a:tableStyleId>{3C2FFA5D-87B4-456A-9821-1D502468CF0F}</a:tableStyleId>
              </a:tblPr>
              <a:tblGrid>
                <a:gridCol w="558800"/>
              </a:tblGrid>
              <a:tr h="370840">
                <a:tc>
                  <a:txBody>
                    <a:bodyPr/>
                    <a:lstStyle/>
                    <a:p>
                      <a:r>
                        <a:rPr lang="en-US" dirty="0" smtClean="0"/>
                        <a:t>#</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4</a:t>
                      </a:r>
                      <a:endParaRPr lang="en-US" dirty="0"/>
                    </a:p>
                  </a:txBody>
                  <a:tcPr/>
                </a:tc>
              </a:tr>
              <a:tr h="370840">
                <a:tc>
                  <a:txBody>
                    <a:bodyPr/>
                    <a:lstStyle/>
                    <a:p>
                      <a:r>
                        <a:rPr lang="en-US" dirty="0" smtClean="0"/>
                        <a:t>5</a:t>
                      </a:r>
                      <a:endParaRPr lang="en-US" dirty="0"/>
                    </a:p>
                  </a:txBody>
                  <a:tcPr/>
                </a:tc>
              </a:tr>
              <a:tr h="370840">
                <a:tc>
                  <a:txBody>
                    <a:bodyPr/>
                    <a:lstStyle/>
                    <a:p>
                      <a:r>
                        <a:rPr lang="en-US" dirty="0" smtClean="0"/>
                        <a:t>6</a:t>
                      </a:r>
                      <a:endParaRPr lang="en-US" dirty="0"/>
                    </a:p>
                  </a:txBody>
                  <a:tcPr/>
                </a:tc>
              </a:tr>
              <a:tr h="370840">
                <a:tc>
                  <a:txBody>
                    <a:bodyPr/>
                    <a:lstStyle/>
                    <a:p>
                      <a:r>
                        <a:rPr lang="en-US" dirty="0" smtClean="0"/>
                        <a:t>7</a:t>
                      </a:r>
                      <a:endParaRPr lang="en-US" dirty="0"/>
                    </a:p>
                  </a:txBody>
                  <a:tcPr/>
                </a:tc>
              </a:tr>
              <a:tr h="370840">
                <a:tc>
                  <a:txBody>
                    <a:bodyPr/>
                    <a:lstStyle/>
                    <a:p>
                      <a:r>
                        <a:rPr lang="en-US" dirty="0" smtClean="0"/>
                        <a:t>8</a:t>
                      </a:r>
                      <a:endParaRPr lang="en-US" dirty="0"/>
                    </a:p>
                  </a:txBody>
                  <a:tcPr/>
                </a:tc>
              </a:tr>
              <a:tr h="370840">
                <a:tc>
                  <a:txBody>
                    <a:bodyPr/>
                    <a:lstStyle/>
                    <a:p>
                      <a:r>
                        <a:rPr lang="en-US" dirty="0" smtClean="0"/>
                        <a:t>9</a:t>
                      </a:r>
                      <a:endParaRPr lang="en-US" dirty="0"/>
                    </a:p>
                  </a:txBody>
                  <a:tcPr/>
                </a:tc>
              </a:tr>
              <a:tr h="370840">
                <a:tc>
                  <a:txBody>
                    <a:bodyPr/>
                    <a:lstStyle/>
                    <a:p>
                      <a:r>
                        <a:rPr lang="en-US" dirty="0" smtClean="0"/>
                        <a:t>10</a:t>
                      </a:r>
                      <a:endParaRPr lang="en-US" dirty="0"/>
                    </a:p>
                  </a:txBody>
                  <a:tcPr/>
                </a:tc>
              </a:tr>
              <a:tr h="370840">
                <a:tc>
                  <a:txBody>
                    <a:bodyPr/>
                    <a:lstStyle/>
                    <a:p>
                      <a:r>
                        <a:rPr lang="en-US" dirty="0" smtClean="0"/>
                        <a:t>11</a:t>
                      </a:r>
                      <a:endParaRPr lang="en-US" dirty="0"/>
                    </a:p>
                  </a:txBody>
                  <a:tcPr/>
                </a:tc>
              </a:tr>
              <a:tr h="370840">
                <a:tc>
                  <a:txBody>
                    <a:bodyPr/>
                    <a:lstStyle/>
                    <a:p>
                      <a:r>
                        <a:rPr lang="en-US" dirty="0" smtClean="0"/>
                        <a:t>12</a:t>
                      </a:r>
                      <a:endParaRPr lang="en-US" dirty="0"/>
                    </a:p>
                  </a:txBody>
                  <a:tcPr/>
                </a:tc>
              </a:tr>
            </a:tbl>
          </a:graphicData>
        </a:graphic>
      </p:graphicFrame>
      <p:sp>
        <p:nvSpPr>
          <p:cNvPr id="2" name="TextBox 1"/>
          <p:cNvSpPr txBox="1"/>
          <p:nvPr/>
        </p:nvSpPr>
        <p:spPr>
          <a:xfrm>
            <a:off x="1087120" y="5618480"/>
            <a:ext cx="944880" cy="369332"/>
          </a:xfrm>
          <a:prstGeom prst="rect">
            <a:avLst/>
          </a:prstGeom>
          <a:noFill/>
        </p:spPr>
        <p:txBody>
          <a:bodyPr wrap="square" rtlCol="0">
            <a:spAutoFit/>
          </a:bodyPr>
          <a:lstStyle/>
          <a:p>
            <a:r>
              <a:rPr lang="en-US" dirty="0" smtClean="0">
                <a:solidFill>
                  <a:schemeClr val="bg1"/>
                </a:solidFill>
              </a:rPr>
              <a:t>totals</a:t>
            </a:r>
            <a:endParaRPr lang="en-US" dirty="0">
              <a:solidFill>
                <a:schemeClr val="bg1"/>
              </a:solidFill>
            </a:endParaRPr>
          </a:p>
        </p:txBody>
      </p:sp>
      <p:sp>
        <p:nvSpPr>
          <p:cNvPr id="3" name="Rectangle 2"/>
          <p:cNvSpPr/>
          <p:nvPr/>
        </p:nvSpPr>
        <p:spPr>
          <a:xfrm>
            <a:off x="2895600" y="792480"/>
            <a:ext cx="264160" cy="2235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4" name="Isosceles Triangle 3"/>
          <p:cNvSpPr/>
          <p:nvPr/>
        </p:nvSpPr>
        <p:spPr>
          <a:xfrm>
            <a:off x="4927600" y="792480"/>
            <a:ext cx="203200" cy="223520"/>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79920" y="792480"/>
            <a:ext cx="294640" cy="22352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991600" y="792480"/>
            <a:ext cx="416560" cy="223520"/>
          </a:xfrm>
          <a:prstGeom prst="righ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246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your style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619" y="2353931"/>
            <a:ext cx="1329529" cy="17338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081" y="3200400"/>
            <a:ext cx="1783267" cy="2377690"/>
          </a:xfrm>
          <a:prstGeom prst="rect">
            <a:avLst/>
          </a:prstGeom>
        </p:spPr>
      </p:pic>
      <p:sp>
        <p:nvSpPr>
          <p:cNvPr id="11" name="TextBox 10"/>
          <p:cNvSpPr txBox="1"/>
          <p:nvPr/>
        </p:nvSpPr>
        <p:spPr>
          <a:xfrm>
            <a:off x="2845394" y="2353931"/>
            <a:ext cx="144556" cy="1733865"/>
          </a:xfrm>
          <a:prstGeom prst="rect">
            <a:avLst/>
          </a:prstGeom>
          <a:solidFill>
            <a:schemeClr val="tx1"/>
          </a:solidFill>
        </p:spPr>
        <p:txBody>
          <a:bodyPr wrap="square" rtlCol="0">
            <a:spAutoFit/>
          </a:bodyPr>
          <a:lstStyle/>
          <a:p>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514" y="2050498"/>
            <a:ext cx="1659955" cy="171074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2412" y="4165844"/>
            <a:ext cx="1740737" cy="1562178"/>
          </a:xfrm>
          <a:prstGeom prst="rect">
            <a:avLst/>
          </a:prstGeom>
        </p:spPr>
      </p:pic>
      <p:sp>
        <p:nvSpPr>
          <p:cNvPr id="3" name="TextBox 2"/>
          <p:cNvSpPr txBox="1"/>
          <p:nvPr/>
        </p:nvSpPr>
        <p:spPr>
          <a:xfrm>
            <a:off x="470789" y="4364796"/>
            <a:ext cx="3191398" cy="369332"/>
          </a:xfrm>
          <a:prstGeom prst="rect">
            <a:avLst/>
          </a:prstGeom>
          <a:noFill/>
        </p:spPr>
        <p:txBody>
          <a:bodyPr wrap="square" rtlCol="0">
            <a:spAutoFit/>
          </a:bodyPr>
          <a:lstStyle/>
          <a:p>
            <a:r>
              <a:rPr lang="en-US" dirty="0" smtClean="0"/>
              <a:t>    </a:t>
            </a:r>
            <a:r>
              <a:rPr lang="en-US" dirty="0" smtClean="0">
                <a:solidFill>
                  <a:schemeClr val="bg1"/>
                </a:solidFill>
              </a:rPr>
              <a:t>EAGLE/LION/TORPEDO</a:t>
            </a:r>
            <a:endParaRPr lang="en-US" dirty="0">
              <a:solidFill>
                <a:schemeClr val="bg1"/>
              </a:solidFill>
            </a:endParaRPr>
          </a:p>
        </p:txBody>
      </p:sp>
      <p:sp>
        <p:nvSpPr>
          <p:cNvPr id="4" name="TextBox 3"/>
          <p:cNvSpPr txBox="1"/>
          <p:nvPr/>
        </p:nvSpPr>
        <p:spPr>
          <a:xfrm>
            <a:off x="3116673" y="5120307"/>
            <a:ext cx="3223267" cy="646331"/>
          </a:xfrm>
          <a:prstGeom prst="rect">
            <a:avLst/>
          </a:prstGeom>
          <a:noFill/>
        </p:spPr>
        <p:txBody>
          <a:bodyPr wrap="square" rtlCol="0">
            <a:spAutoFit/>
          </a:bodyPr>
          <a:lstStyle/>
          <a:p>
            <a:r>
              <a:rPr lang="en-US" dirty="0" smtClean="0"/>
              <a:t>   </a:t>
            </a:r>
            <a:r>
              <a:rPr lang="en-US" dirty="0" smtClean="0">
                <a:solidFill>
                  <a:schemeClr val="bg1"/>
                </a:solidFill>
              </a:rPr>
              <a:t>PARROTT/OTTER/FIREWORKS</a:t>
            </a:r>
            <a:endParaRPr lang="en-US" dirty="0">
              <a:solidFill>
                <a:schemeClr val="bg1"/>
              </a:solidFill>
            </a:endParaRPr>
          </a:p>
        </p:txBody>
      </p:sp>
      <p:sp>
        <p:nvSpPr>
          <p:cNvPr id="5" name="TextBox 4"/>
          <p:cNvSpPr txBox="1"/>
          <p:nvPr/>
        </p:nvSpPr>
        <p:spPr>
          <a:xfrm>
            <a:off x="6914011" y="4087797"/>
            <a:ext cx="1866900" cy="646331"/>
          </a:xfrm>
          <a:prstGeom prst="rect">
            <a:avLst/>
          </a:prstGeom>
          <a:noFill/>
        </p:spPr>
        <p:txBody>
          <a:bodyPr wrap="square" rtlCol="0">
            <a:spAutoFit/>
          </a:bodyPr>
          <a:lstStyle/>
          <a:p>
            <a:r>
              <a:rPr lang="en-US" dirty="0" smtClean="0">
                <a:solidFill>
                  <a:schemeClr val="bg1"/>
                </a:solidFill>
              </a:rPr>
              <a:t>     DOVE/DOG/</a:t>
            </a:r>
            <a:br>
              <a:rPr lang="en-US" dirty="0" smtClean="0">
                <a:solidFill>
                  <a:schemeClr val="bg1"/>
                </a:solidFill>
              </a:rPr>
            </a:br>
            <a:r>
              <a:rPr lang="en-US" dirty="0" smtClean="0">
                <a:solidFill>
                  <a:schemeClr val="bg1"/>
                </a:solidFill>
              </a:rPr>
              <a:t>      PEACENIK</a:t>
            </a:r>
            <a:endParaRPr lang="en-US" dirty="0">
              <a:solidFill>
                <a:schemeClr val="bg1"/>
              </a:solidFill>
            </a:endParaRPr>
          </a:p>
        </p:txBody>
      </p:sp>
      <p:sp>
        <p:nvSpPr>
          <p:cNvPr id="6" name="TextBox 5"/>
          <p:cNvSpPr txBox="1"/>
          <p:nvPr/>
        </p:nvSpPr>
        <p:spPr>
          <a:xfrm>
            <a:off x="9839172" y="5548447"/>
            <a:ext cx="1809750" cy="923330"/>
          </a:xfrm>
          <a:prstGeom prst="rect">
            <a:avLst/>
          </a:prstGeom>
          <a:noFill/>
        </p:spPr>
        <p:txBody>
          <a:bodyPr wrap="square" rtlCol="0">
            <a:spAutoFit/>
          </a:bodyPr>
          <a:lstStyle/>
          <a:p>
            <a:r>
              <a:rPr lang="en-US" dirty="0" smtClean="0">
                <a:solidFill>
                  <a:schemeClr val="bg1"/>
                </a:solidFill>
              </a:rPr>
              <a:t>       OWL/BEAVER/</a:t>
            </a:r>
          </a:p>
          <a:p>
            <a:r>
              <a:rPr lang="en-US" dirty="0" smtClean="0">
                <a:solidFill>
                  <a:schemeClr val="bg1"/>
                </a:solidFill>
              </a:rPr>
              <a:t> ZOOM LENSE</a:t>
            </a:r>
            <a:endParaRPr lang="en-US" dirty="0">
              <a:solidFill>
                <a:schemeClr val="bg1"/>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024" y="2163742"/>
            <a:ext cx="1181647" cy="131650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22369" y="4549462"/>
            <a:ext cx="1767840" cy="117856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7863" y="3672615"/>
            <a:ext cx="1725805" cy="1663228"/>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55606" y="2103120"/>
            <a:ext cx="2688542" cy="1377131"/>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31956" y="2580126"/>
            <a:ext cx="1640728" cy="1640728"/>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43812" y="4734128"/>
            <a:ext cx="1223451" cy="1186748"/>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6622" y="2353931"/>
            <a:ext cx="1605378" cy="1068158"/>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82481" flipH="1">
            <a:off x="9107512" y="2800712"/>
            <a:ext cx="1605466" cy="1727856"/>
          </a:xfrm>
          <a:prstGeom prst="rect">
            <a:avLst/>
          </a:prstGeom>
        </p:spPr>
      </p:pic>
    </p:spTree>
    <p:extLst>
      <p:ext uri="{BB962C8B-B14F-4D97-AF65-F5344CB8AC3E}">
        <p14:creationId xmlns:p14="http://schemas.microsoft.com/office/powerpoint/2010/main" val="1367238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2025" y="333375"/>
            <a:ext cx="9210675" cy="523220"/>
          </a:xfrm>
          <a:prstGeom prst="rect">
            <a:avLst/>
          </a:prstGeom>
          <a:noFill/>
        </p:spPr>
        <p:txBody>
          <a:bodyPr wrap="square" rtlCol="0">
            <a:spAutoFit/>
          </a:bodyPr>
          <a:lstStyle/>
          <a:p>
            <a:r>
              <a:rPr lang="en-US" sz="2800" dirty="0" smtClean="0">
                <a:solidFill>
                  <a:schemeClr val="bg1"/>
                </a:solidFill>
              </a:rPr>
              <a:t>            Style strengths             Growth needs</a:t>
            </a:r>
            <a:endParaRPr lang="en-US" sz="28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25" y="1152525"/>
            <a:ext cx="723899" cy="9440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 y="3641630"/>
            <a:ext cx="862188" cy="1149584"/>
          </a:xfrm>
          <a:prstGeom prst="rect">
            <a:avLst/>
          </a:prstGeom>
        </p:spPr>
      </p:pic>
      <p:sp>
        <p:nvSpPr>
          <p:cNvPr id="10" name="TextBox 9"/>
          <p:cNvSpPr txBox="1"/>
          <p:nvPr/>
        </p:nvSpPr>
        <p:spPr>
          <a:xfrm>
            <a:off x="1943103" y="1046891"/>
            <a:ext cx="7839073" cy="2031325"/>
          </a:xfrm>
          <a:prstGeom prst="rect">
            <a:avLst/>
          </a:prstGeom>
          <a:noFill/>
          <a:ln w="3175">
            <a:solidFill>
              <a:schemeClr val="bg1"/>
            </a:solidFill>
          </a:ln>
        </p:spPr>
        <p:txBody>
          <a:bodyPr wrap="square" numCol="1" rtlCol="0">
            <a:spAutoFit/>
          </a:bodyPr>
          <a:lstStyle/>
          <a:p>
            <a:r>
              <a:rPr lang="en-US" dirty="0" smtClean="0">
                <a:ln w="3175">
                  <a:noFill/>
                </a:ln>
                <a:solidFill>
                  <a:schemeClr val="bg1"/>
                </a:solidFill>
              </a:rPr>
              <a:t>Let’s get it done attitude			</a:t>
            </a:r>
          </a:p>
          <a:p>
            <a:endParaRPr lang="en-US" dirty="0" smtClean="0">
              <a:ln w="3175">
                <a:noFill/>
              </a:ln>
              <a:solidFill>
                <a:schemeClr val="bg1"/>
              </a:solidFill>
            </a:endParaRPr>
          </a:p>
          <a:p>
            <a:r>
              <a:rPr lang="en-US" dirty="0" smtClean="0">
                <a:ln w="3175">
                  <a:noFill/>
                </a:ln>
                <a:solidFill>
                  <a:schemeClr val="bg1"/>
                </a:solidFill>
              </a:rPr>
              <a:t>Quick decision maker</a:t>
            </a:r>
          </a:p>
          <a:p>
            <a:endParaRPr lang="en-US" dirty="0" smtClean="0">
              <a:ln w="3175">
                <a:noFill/>
              </a:ln>
              <a:solidFill>
                <a:schemeClr val="bg1"/>
              </a:solidFill>
            </a:endParaRPr>
          </a:p>
          <a:p>
            <a:r>
              <a:rPr lang="en-US" dirty="0" smtClean="0">
                <a:ln w="3175">
                  <a:noFill/>
                </a:ln>
                <a:solidFill>
                  <a:schemeClr val="bg1"/>
                </a:solidFill>
              </a:rPr>
              <a:t>Problem solver</a:t>
            </a:r>
          </a:p>
          <a:p>
            <a:endParaRPr lang="en-US" dirty="0" smtClean="0">
              <a:ln w="3175">
                <a:noFill/>
              </a:ln>
              <a:solidFill>
                <a:schemeClr val="bg1"/>
              </a:solidFill>
            </a:endParaRPr>
          </a:p>
          <a:p>
            <a:r>
              <a:rPr lang="en-US" dirty="0" smtClean="0">
                <a:ln w="3175">
                  <a:noFill/>
                </a:ln>
                <a:solidFill>
                  <a:schemeClr val="bg1"/>
                </a:solidFill>
              </a:rPr>
              <a:t>Likes challenges</a:t>
            </a:r>
          </a:p>
        </p:txBody>
      </p:sp>
      <p:sp>
        <p:nvSpPr>
          <p:cNvPr id="11" name="TextBox 10"/>
          <p:cNvSpPr txBox="1"/>
          <p:nvPr/>
        </p:nvSpPr>
        <p:spPr>
          <a:xfrm>
            <a:off x="5648324" y="1046891"/>
            <a:ext cx="4133851" cy="3416320"/>
          </a:xfrm>
          <a:prstGeom prst="rect">
            <a:avLst/>
          </a:prstGeom>
          <a:noFill/>
          <a:ln w="3175">
            <a:noFill/>
          </a:ln>
        </p:spPr>
        <p:txBody>
          <a:bodyPr wrap="square" rtlCol="0">
            <a:spAutoFit/>
          </a:bodyPr>
          <a:lstStyle/>
          <a:p>
            <a:r>
              <a:rPr lang="en-US" dirty="0" smtClean="0">
                <a:solidFill>
                  <a:schemeClr val="bg1"/>
                </a:solidFill>
              </a:rPr>
              <a:t>  Verbalize reasons for conclusions</a:t>
            </a:r>
          </a:p>
          <a:p>
            <a:endParaRPr lang="en-US" dirty="0" smtClean="0">
              <a:solidFill>
                <a:schemeClr val="bg1"/>
              </a:solidFill>
            </a:endParaRPr>
          </a:p>
          <a:p>
            <a:r>
              <a:rPr lang="en-US" dirty="0" smtClean="0">
                <a:solidFill>
                  <a:schemeClr val="bg1"/>
                </a:solidFill>
              </a:rPr>
              <a:t>  Consider emotional needs of others</a:t>
            </a:r>
          </a:p>
          <a:p>
            <a:endParaRPr lang="en-US" dirty="0">
              <a:solidFill>
                <a:schemeClr val="bg1"/>
              </a:solidFill>
            </a:endParaRPr>
          </a:p>
          <a:p>
            <a:r>
              <a:rPr lang="en-US" dirty="0" smtClean="0">
                <a:solidFill>
                  <a:schemeClr val="bg1"/>
                </a:solidFill>
              </a:rPr>
              <a:t>  Listen more effectively/respectfully</a:t>
            </a:r>
          </a:p>
          <a:p>
            <a:endParaRPr lang="en-US" dirty="0">
              <a:solidFill>
                <a:schemeClr val="bg1"/>
              </a:solidFill>
            </a:endParaRPr>
          </a:p>
          <a:p>
            <a:r>
              <a:rPr lang="en-US" dirty="0" smtClean="0">
                <a:solidFill>
                  <a:schemeClr val="bg1"/>
                </a:solidFill>
              </a:rPr>
              <a:t>  Slow down the decision process</a:t>
            </a:r>
          </a:p>
          <a:p>
            <a:endParaRPr lang="en-US" dirty="0"/>
          </a:p>
          <a:p>
            <a:endParaRPr lang="en-US" dirty="0" smtClean="0"/>
          </a:p>
          <a:p>
            <a:endParaRPr lang="en-US" dirty="0"/>
          </a:p>
          <a:p>
            <a:endParaRPr lang="en-US" dirty="0"/>
          </a:p>
          <a:p>
            <a:endParaRPr lang="en-US" dirty="0"/>
          </a:p>
        </p:txBody>
      </p:sp>
      <p:sp>
        <p:nvSpPr>
          <p:cNvPr id="12" name="TextBox 11"/>
          <p:cNvSpPr txBox="1"/>
          <p:nvPr/>
        </p:nvSpPr>
        <p:spPr>
          <a:xfrm>
            <a:off x="1943103" y="3733800"/>
            <a:ext cx="7839073" cy="2031325"/>
          </a:xfrm>
          <a:prstGeom prst="rect">
            <a:avLst/>
          </a:prstGeom>
          <a:noFill/>
          <a:ln w="3175">
            <a:solidFill>
              <a:schemeClr val="bg1"/>
            </a:solidFill>
          </a:ln>
        </p:spPr>
        <p:txBody>
          <a:bodyPr wrap="square" rtlCol="0">
            <a:spAutoFit/>
          </a:bodyPr>
          <a:lstStyle/>
          <a:p>
            <a:r>
              <a:rPr lang="en-US" dirty="0" smtClean="0">
                <a:solidFill>
                  <a:schemeClr val="bg1"/>
                </a:solidFill>
              </a:rPr>
              <a:t>Contacts &amp; engages people</a:t>
            </a:r>
          </a:p>
          <a:p>
            <a:endParaRPr lang="en-US" dirty="0">
              <a:solidFill>
                <a:schemeClr val="bg1"/>
              </a:solidFill>
            </a:endParaRPr>
          </a:p>
          <a:p>
            <a:r>
              <a:rPr lang="en-US" dirty="0" smtClean="0">
                <a:solidFill>
                  <a:schemeClr val="bg1"/>
                </a:solidFill>
              </a:rPr>
              <a:t>Generates motivation/enthusiasm</a:t>
            </a:r>
          </a:p>
          <a:p>
            <a:endParaRPr lang="en-US" dirty="0">
              <a:solidFill>
                <a:schemeClr val="bg1"/>
              </a:solidFill>
            </a:endParaRPr>
          </a:p>
          <a:p>
            <a:r>
              <a:rPr lang="en-US" dirty="0" smtClean="0">
                <a:solidFill>
                  <a:schemeClr val="bg1"/>
                </a:solidFill>
              </a:rPr>
              <a:t>Positive outlook</a:t>
            </a:r>
          </a:p>
          <a:p>
            <a:endParaRPr lang="en-US" dirty="0">
              <a:solidFill>
                <a:schemeClr val="bg1"/>
              </a:solidFill>
            </a:endParaRPr>
          </a:p>
          <a:p>
            <a:r>
              <a:rPr lang="en-US" dirty="0" smtClean="0">
                <a:solidFill>
                  <a:schemeClr val="bg1"/>
                </a:solidFill>
              </a:rPr>
              <a:t>Likes group participation</a:t>
            </a:r>
            <a:endParaRPr lang="en-US" dirty="0">
              <a:solidFill>
                <a:schemeClr val="bg1"/>
              </a:solidFill>
            </a:endParaRPr>
          </a:p>
        </p:txBody>
      </p:sp>
      <p:sp>
        <p:nvSpPr>
          <p:cNvPr id="13" name="TextBox 12"/>
          <p:cNvSpPr txBox="1"/>
          <p:nvPr/>
        </p:nvSpPr>
        <p:spPr>
          <a:xfrm>
            <a:off x="5862640" y="3762375"/>
            <a:ext cx="3843336" cy="2031325"/>
          </a:xfrm>
          <a:prstGeom prst="rect">
            <a:avLst/>
          </a:prstGeom>
          <a:noFill/>
        </p:spPr>
        <p:txBody>
          <a:bodyPr wrap="square" rtlCol="0">
            <a:spAutoFit/>
          </a:bodyPr>
          <a:lstStyle/>
          <a:p>
            <a:r>
              <a:rPr lang="en-US" dirty="0" smtClean="0">
                <a:solidFill>
                  <a:schemeClr val="bg1"/>
                </a:solidFill>
              </a:rPr>
              <a:t>Set and keep timelines</a:t>
            </a:r>
          </a:p>
          <a:p>
            <a:endParaRPr lang="en-US" dirty="0">
              <a:solidFill>
                <a:schemeClr val="bg1"/>
              </a:solidFill>
            </a:endParaRPr>
          </a:p>
          <a:p>
            <a:r>
              <a:rPr lang="en-US" dirty="0" smtClean="0">
                <a:solidFill>
                  <a:schemeClr val="bg1"/>
                </a:solidFill>
              </a:rPr>
              <a:t>Be more objective with decisions</a:t>
            </a:r>
          </a:p>
          <a:p>
            <a:endParaRPr lang="en-US" dirty="0">
              <a:solidFill>
                <a:schemeClr val="bg1"/>
              </a:solidFill>
            </a:endParaRPr>
          </a:p>
          <a:p>
            <a:r>
              <a:rPr lang="en-US" dirty="0" smtClean="0">
                <a:solidFill>
                  <a:schemeClr val="bg1"/>
                </a:solidFill>
              </a:rPr>
              <a:t>Talk less and listen more</a:t>
            </a:r>
          </a:p>
          <a:p>
            <a:endParaRPr lang="en-US" dirty="0">
              <a:solidFill>
                <a:schemeClr val="bg1"/>
              </a:solidFill>
            </a:endParaRPr>
          </a:p>
          <a:p>
            <a:r>
              <a:rPr lang="en-US" dirty="0" smtClean="0">
                <a:solidFill>
                  <a:schemeClr val="bg1"/>
                </a:solidFill>
              </a:rPr>
              <a:t>Attend to details; follow-thru</a:t>
            </a:r>
            <a:endParaRPr lang="en-US" dirty="0">
              <a:solidFill>
                <a:schemeClr val="bg1"/>
              </a:solidFill>
            </a:endParaRPr>
          </a:p>
        </p:txBody>
      </p:sp>
      <p:cxnSp>
        <p:nvCxnSpPr>
          <p:cNvPr id="15" name="Straight Connector 14"/>
          <p:cNvCxnSpPr/>
          <p:nvPr/>
        </p:nvCxnSpPr>
        <p:spPr>
          <a:xfrm flipH="1">
            <a:off x="5629275" y="1046891"/>
            <a:ext cx="19050" cy="20313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48324" y="3733800"/>
            <a:ext cx="0" cy="23083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90614" y="2231831"/>
            <a:ext cx="723899" cy="523220"/>
          </a:xfrm>
          <a:prstGeom prst="rect">
            <a:avLst/>
          </a:prstGeom>
          <a:noFill/>
        </p:spPr>
        <p:txBody>
          <a:bodyPr wrap="square" rtlCol="0">
            <a:spAutoFit/>
          </a:bodyPr>
          <a:lstStyle/>
          <a:p>
            <a:r>
              <a:rPr lang="en-US" sz="2800" b="1" dirty="0" smtClean="0">
                <a:solidFill>
                  <a:schemeClr val="bg1"/>
                </a:solidFill>
              </a:rPr>
              <a:t>D</a:t>
            </a:r>
            <a:endParaRPr lang="en-US" sz="2800" b="1" dirty="0">
              <a:solidFill>
                <a:schemeClr val="bg1"/>
              </a:solidFill>
            </a:endParaRPr>
          </a:p>
        </p:txBody>
      </p:sp>
      <p:sp>
        <p:nvSpPr>
          <p:cNvPr id="3" name="TextBox 2"/>
          <p:cNvSpPr txBox="1"/>
          <p:nvPr/>
        </p:nvSpPr>
        <p:spPr>
          <a:xfrm>
            <a:off x="1090614" y="4704080"/>
            <a:ext cx="423860" cy="523220"/>
          </a:xfrm>
          <a:prstGeom prst="rect">
            <a:avLst/>
          </a:prstGeom>
          <a:noFill/>
        </p:spPr>
        <p:txBody>
          <a:bodyPr wrap="square" rtlCol="0">
            <a:spAutoFit/>
          </a:bodyPr>
          <a:lstStyle/>
          <a:p>
            <a:r>
              <a:rPr lang="en-US" sz="2800" b="1" dirty="0" smtClean="0">
                <a:solidFill>
                  <a:schemeClr val="bg1"/>
                </a:solidFill>
              </a:rPr>
              <a:t> I</a:t>
            </a:r>
            <a:endParaRPr lang="en-US" sz="2800" b="1" dirty="0">
              <a:solidFill>
                <a:schemeClr val="bg1"/>
              </a:solidFill>
            </a:endParaRPr>
          </a:p>
        </p:txBody>
      </p:sp>
    </p:spTree>
    <p:extLst>
      <p:ext uri="{BB962C8B-B14F-4D97-AF65-F5344CB8AC3E}">
        <p14:creationId xmlns:p14="http://schemas.microsoft.com/office/powerpoint/2010/main" val="28568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69" y="1146081"/>
            <a:ext cx="1032140" cy="10637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43" y="3644900"/>
            <a:ext cx="1195192" cy="1072593"/>
          </a:xfrm>
          <a:prstGeom prst="rect">
            <a:avLst/>
          </a:prstGeom>
        </p:spPr>
      </p:pic>
      <p:sp>
        <p:nvSpPr>
          <p:cNvPr id="6" name="TextBox 5"/>
          <p:cNvSpPr txBox="1"/>
          <p:nvPr/>
        </p:nvSpPr>
        <p:spPr>
          <a:xfrm>
            <a:off x="2273628" y="1066800"/>
            <a:ext cx="3898572" cy="2031325"/>
          </a:xfrm>
          <a:prstGeom prst="rect">
            <a:avLst/>
          </a:prstGeom>
          <a:noFill/>
          <a:ln>
            <a:solidFill>
              <a:schemeClr val="bg1"/>
            </a:solidFill>
          </a:ln>
        </p:spPr>
        <p:txBody>
          <a:bodyPr wrap="square" rtlCol="0">
            <a:spAutoFit/>
          </a:bodyPr>
          <a:lstStyle/>
          <a:p>
            <a:r>
              <a:rPr lang="en-US" dirty="0" smtClean="0">
                <a:solidFill>
                  <a:schemeClr val="bg1"/>
                </a:solidFill>
              </a:rPr>
              <a:t>Creates stability/harmony</a:t>
            </a:r>
          </a:p>
          <a:p>
            <a:endParaRPr lang="en-US" dirty="0">
              <a:solidFill>
                <a:schemeClr val="bg1"/>
              </a:solidFill>
            </a:endParaRPr>
          </a:p>
          <a:p>
            <a:r>
              <a:rPr lang="en-US" dirty="0" smtClean="0">
                <a:solidFill>
                  <a:schemeClr val="bg1"/>
                </a:solidFill>
              </a:rPr>
              <a:t>Patient and loyal</a:t>
            </a:r>
          </a:p>
          <a:p>
            <a:endParaRPr lang="en-US" dirty="0">
              <a:solidFill>
                <a:schemeClr val="bg1"/>
              </a:solidFill>
            </a:endParaRPr>
          </a:p>
          <a:p>
            <a:r>
              <a:rPr lang="en-US" dirty="0" smtClean="0">
                <a:solidFill>
                  <a:schemeClr val="bg1"/>
                </a:solidFill>
              </a:rPr>
              <a:t>A good listener, people centered</a:t>
            </a:r>
          </a:p>
          <a:p>
            <a:endParaRPr lang="en-US" dirty="0">
              <a:solidFill>
                <a:schemeClr val="bg1"/>
              </a:solidFill>
            </a:endParaRPr>
          </a:p>
          <a:p>
            <a:r>
              <a:rPr lang="en-US" dirty="0" smtClean="0">
                <a:solidFill>
                  <a:schemeClr val="bg1"/>
                </a:solidFill>
              </a:rPr>
              <a:t>Consistent &amp; predictable</a:t>
            </a:r>
          </a:p>
        </p:txBody>
      </p:sp>
      <p:sp>
        <p:nvSpPr>
          <p:cNvPr id="8" name="TextBox 7"/>
          <p:cNvSpPr txBox="1"/>
          <p:nvPr/>
        </p:nvSpPr>
        <p:spPr>
          <a:xfrm>
            <a:off x="6172198" y="3644900"/>
            <a:ext cx="4000501" cy="2031325"/>
          </a:xfrm>
          <a:prstGeom prst="rect">
            <a:avLst/>
          </a:prstGeom>
          <a:noFill/>
          <a:ln>
            <a:solidFill>
              <a:schemeClr val="bg1"/>
            </a:solidFill>
          </a:ln>
        </p:spPr>
        <p:txBody>
          <a:bodyPr wrap="square" rtlCol="0">
            <a:spAutoFit/>
          </a:bodyPr>
          <a:lstStyle/>
          <a:p>
            <a:r>
              <a:rPr lang="en-US" dirty="0" smtClean="0">
                <a:solidFill>
                  <a:schemeClr val="bg1"/>
                </a:solidFill>
              </a:rPr>
              <a:t>Learn to delegate</a:t>
            </a:r>
          </a:p>
          <a:p>
            <a:endParaRPr lang="en-US" dirty="0">
              <a:solidFill>
                <a:schemeClr val="bg1"/>
              </a:solidFill>
            </a:endParaRPr>
          </a:p>
          <a:p>
            <a:r>
              <a:rPr lang="en-US" dirty="0" smtClean="0">
                <a:solidFill>
                  <a:schemeClr val="bg1"/>
                </a:solidFill>
              </a:rPr>
              <a:t>Exhibit enthusiasm and praise effort</a:t>
            </a:r>
          </a:p>
          <a:p>
            <a:endParaRPr lang="en-US" dirty="0">
              <a:solidFill>
                <a:schemeClr val="bg1"/>
              </a:solidFill>
            </a:endParaRPr>
          </a:p>
          <a:p>
            <a:r>
              <a:rPr lang="en-US" dirty="0" smtClean="0">
                <a:solidFill>
                  <a:schemeClr val="bg1"/>
                </a:solidFill>
              </a:rPr>
              <a:t>Make decisions w/o all the facts</a:t>
            </a:r>
          </a:p>
          <a:p>
            <a:endParaRPr lang="en-US" dirty="0">
              <a:solidFill>
                <a:schemeClr val="bg1"/>
              </a:solidFill>
            </a:endParaRPr>
          </a:p>
          <a:p>
            <a:r>
              <a:rPr lang="en-US" dirty="0" smtClean="0">
                <a:solidFill>
                  <a:schemeClr val="bg1"/>
                </a:solidFill>
              </a:rPr>
              <a:t>Facilitate discussion/communicate</a:t>
            </a:r>
            <a:endParaRPr lang="en-US" dirty="0">
              <a:solidFill>
                <a:schemeClr val="bg1"/>
              </a:solidFill>
            </a:endParaRPr>
          </a:p>
        </p:txBody>
      </p:sp>
      <p:sp>
        <p:nvSpPr>
          <p:cNvPr id="9" name="TextBox 8"/>
          <p:cNvSpPr txBox="1"/>
          <p:nvPr/>
        </p:nvSpPr>
        <p:spPr>
          <a:xfrm>
            <a:off x="6172200" y="1066800"/>
            <a:ext cx="4000499" cy="2031325"/>
          </a:xfrm>
          <a:prstGeom prst="rect">
            <a:avLst/>
          </a:prstGeom>
          <a:noFill/>
          <a:ln>
            <a:solidFill>
              <a:schemeClr val="bg1"/>
            </a:solidFill>
          </a:ln>
        </p:spPr>
        <p:txBody>
          <a:bodyPr wrap="square" rtlCol="0">
            <a:spAutoFit/>
          </a:bodyPr>
          <a:lstStyle/>
          <a:p>
            <a:r>
              <a:rPr lang="en-US" dirty="0" smtClean="0">
                <a:solidFill>
                  <a:schemeClr val="bg1"/>
                </a:solidFill>
              </a:rPr>
              <a:t>Set limits with others</a:t>
            </a:r>
          </a:p>
          <a:p>
            <a:endParaRPr lang="en-US" dirty="0">
              <a:solidFill>
                <a:schemeClr val="bg1"/>
              </a:solidFill>
            </a:endParaRPr>
          </a:p>
          <a:p>
            <a:r>
              <a:rPr lang="en-US" dirty="0" smtClean="0">
                <a:solidFill>
                  <a:schemeClr val="bg1"/>
                </a:solidFill>
              </a:rPr>
              <a:t>Be involved in more than one thing</a:t>
            </a:r>
          </a:p>
          <a:p>
            <a:endParaRPr lang="en-US" dirty="0">
              <a:solidFill>
                <a:schemeClr val="bg1"/>
              </a:solidFill>
            </a:endParaRPr>
          </a:p>
          <a:p>
            <a:r>
              <a:rPr lang="en-US" dirty="0" smtClean="0">
                <a:solidFill>
                  <a:schemeClr val="bg1"/>
                </a:solidFill>
              </a:rPr>
              <a:t>Encourage creativity</a:t>
            </a:r>
          </a:p>
          <a:p>
            <a:endParaRPr lang="en-US" dirty="0">
              <a:solidFill>
                <a:schemeClr val="bg1"/>
              </a:solidFill>
            </a:endParaRPr>
          </a:p>
          <a:p>
            <a:r>
              <a:rPr lang="en-US" dirty="0" smtClean="0">
                <a:solidFill>
                  <a:schemeClr val="bg1"/>
                </a:solidFill>
              </a:rPr>
              <a:t>See conflict as part of the solution</a:t>
            </a:r>
            <a:endParaRPr lang="en-US" dirty="0">
              <a:solidFill>
                <a:schemeClr val="bg1"/>
              </a:solidFill>
            </a:endParaRPr>
          </a:p>
        </p:txBody>
      </p:sp>
      <p:sp>
        <p:nvSpPr>
          <p:cNvPr id="10" name="TextBox 9"/>
          <p:cNvSpPr txBox="1"/>
          <p:nvPr/>
        </p:nvSpPr>
        <p:spPr>
          <a:xfrm>
            <a:off x="2292494" y="3644900"/>
            <a:ext cx="3879704" cy="2031325"/>
          </a:xfrm>
          <a:prstGeom prst="rect">
            <a:avLst/>
          </a:prstGeom>
          <a:noFill/>
          <a:ln>
            <a:solidFill>
              <a:schemeClr val="bg1"/>
            </a:solidFill>
          </a:ln>
        </p:spPr>
        <p:txBody>
          <a:bodyPr wrap="square" rtlCol="0">
            <a:spAutoFit/>
          </a:bodyPr>
          <a:lstStyle/>
          <a:p>
            <a:r>
              <a:rPr lang="en-US" dirty="0" smtClean="0">
                <a:solidFill>
                  <a:schemeClr val="bg1"/>
                </a:solidFill>
              </a:rPr>
              <a:t>Analytical and detail oriented</a:t>
            </a:r>
          </a:p>
          <a:p>
            <a:endParaRPr lang="en-US" dirty="0">
              <a:solidFill>
                <a:schemeClr val="bg1"/>
              </a:solidFill>
            </a:endParaRPr>
          </a:p>
          <a:p>
            <a:r>
              <a:rPr lang="en-US" dirty="0" smtClean="0">
                <a:solidFill>
                  <a:schemeClr val="bg1"/>
                </a:solidFill>
              </a:rPr>
              <a:t>Accurate, timely, systematic</a:t>
            </a:r>
          </a:p>
          <a:p>
            <a:endParaRPr lang="en-US" dirty="0">
              <a:solidFill>
                <a:schemeClr val="bg1"/>
              </a:solidFill>
            </a:endParaRPr>
          </a:p>
          <a:p>
            <a:r>
              <a:rPr lang="en-US" dirty="0" smtClean="0">
                <a:solidFill>
                  <a:schemeClr val="bg1"/>
                </a:solidFill>
              </a:rPr>
              <a:t>Diplomatic with people</a:t>
            </a:r>
          </a:p>
          <a:p>
            <a:endParaRPr lang="en-US" dirty="0" smtClean="0">
              <a:solidFill>
                <a:schemeClr val="bg1"/>
              </a:solidFill>
            </a:endParaRPr>
          </a:p>
          <a:p>
            <a:r>
              <a:rPr lang="en-US" dirty="0" smtClean="0">
                <a:solidFill>
                  <a:schemeClr val="bg1"/>
                </a:solidFill>
              </a:rPr>
              <a:t>Inquisitive, imaginative</a:t>
            </a:r>
            <a:endParaRPr lang="en-US" dirty="0">
              <a:solidFill>
                <a:schemeClr val="bg1"/>
              </a:solidFill>
            </a:endParaRPr>
          </a:p>
        </p:txBody>
      </p:sp>
      <p:sp>
        <p:nvSpPr>
          <p:cNvPr id="2" name="TextBox 1"/>
          <p:cNvSpPr txBox="1"/>
          <p:nvPr/>
        </p:nvSpPr>
        <p:spPr>
          <a:xfrm>
            <a:off x="1310640" y="2428240"/>
            <a:ext cx="497840" cy="523220"/>
          </a:xfrm>
          <a:prstGeom prst="rect">
            <a:avLst/>
          </a:prstGeom>
          <a:noFill/>
        </p:spPr>
        <p:txBody>
          <a:bodyPr wrap="square" rtlCol="0">
            <a:spAutoFit/>
          </a:bodyPr>
          <a:lstStyle/>
          <a:p>
            <a:r>
              <a:rPr lang="en-US" sz="2800" b="1" dirty="0" smtClean="0">
                <a:solidFill>
                  <a:schemeClr val="bg1"/>
                </a:solidFill>
              </a:rPr>
              <a:t>S</a:t>
            </a:r>
            <a:endParaRPr lang="en-US" sz="2800" b="1" dirty="0">
              <a:solidFill>
                <a:schemeClr val="bg1"/>
              </a:solidFill>
            </a:endParaRPr>
          </a:p>
        </p:txBody>
      </p:sp>
      <p:sp>
        <p:nvSpPr>
          <p:cNvPr id="3" name="TextBox 2"/>
          <p:cNvSpPr txBox="1"/>
          <p:nvPr/>
        </p:nvSpPr>
        <p:spPr>
          <a:xfrm>
            <a:off x="1310640" y="4947920"/>
            <a:ext cx="584469"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spTree>
    <p:extLst>
      <p:ext uri="{BB962C8B-B14F-4D97-AF65-F5344CB8AC3E}">
        <p14:creationId xmlns:p14="http://schemas.microsoft.com/office/powerpoint/2010/main" val="351939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75" y="1943100"/>
            <a:ext cx="8982075" cy="1815882"/>
          </a:xfrm>
          <a:prstGeom prst="rect">
            <a:avLst/>
          </a:prstGeom>
          <a:noFill/>
        </p:spPr>
        <p:txBody>
          <a:bodyPr wrap="square" rtlCol="0">
            <a:spAutoFit/>
          </a:bodyPr>
          <a:lstStyle/>
          <a:p>
            <a:r>
              <a:rPr lang="en-US" sz="3600" dirty="0" smtClean="0">
                <a:solidFill>
                  <a:schemeClr val="bg1"/>
                </a:solidFill>
              </a:rPr>
              <a:t>Wherever you come from,</a:t>
            </a:r>
          </a:p>
          <a:p>
            <a:r>
              <a:rPr lang="en-US" sz="3600" dirty="0" smtClean="0">
                <a:solidFill>
                  <a:schemeClr val="bg1"/>
                </a:solidFill>
              </a:rPr>
              <a:t>Whatever your style</a:t>
            </a:r>
          </a:p>
          <a:p>
            <a:r>
              <a:rPr lang="en-US" sz="4000" b="1" dirty="0" smtClean="0">
                <a:solidFill>
                  <a:schemeClr val="bg1"/>
                </a:solidFill>
              </a:rPr>
              <a:t>YOU</a:t>
            </a:r>
            <a:r>
              <a:rPr lang="en-US" sz="3600" dirty="0" smtClean="0">
                <a:solidFill>
                  <a:schemeClr val="bg1"/>
                </a:solidFill>
              </a:rPr>
              <a:t> can be a successful </a:t>
            </a:r>
            <a:r>
              <a:rPr lang="en-US" sz="4000" b="1" dirty="0" smtClean="0">
                <a:solidFill>
                  <a:schemeClr val="bg1"/>
                </a:solidFill>
              </a:rPr>
              <a:t>LEADER</a:t>
            </a:r>
            <a:endParaRPr lang="en-US" sz="4000" b="1" dirty="0">
              <a:solidFill>
                <a:schemeClr val="bg1"/>
              </a:solidFill>
            </a:endParaRPr>
          </a:p>
        </p:txBody>
      </p:sp>
    </p:spTree>
    <p:extLst>
      <p:ext uri="{BB962C8B-B14F-4D97-AF65-F5344CB8AC3E}">
        <p14:creationId xmlns:p14="http://schemas.microsoft.com/office/powerpoint/2010/main" val="1018377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Mitigating Fears: personal actions</a:t>
            </a:r>
            <a:endParaRPr lang="en-US" sz="4000" b="1" dirty="0"/>
          </a:p>
        </p:txBody>
      </p:sp>
      <p:sp>
        <p:nvSpPr>
          <p:cNvPr id="3" name="TextBox 2"/>
          <p:cNvSpPr txBox="1"/>
          <p:nvPr/>
        </p:nvSpPr>
        <p:spPr>
          <a:xfrm>
            <a:off x="1219835" y="2399030"/>
            <a:ext cx="9315450" cy="3816429"/>
          </a:xfrm>
          <a:prstGeom prst="rect">
            <a:avLst/>
          </a:prstGeom>
          <a:noFill/>
        </p:spPr>
        <p:txBody>
          <a:bodyPr wrap="square" rtlCol="0">
            <a:spAutoFit/>
          </a:bodyPr>
          <a:lstStyle/>
          <a:p>
            <a:pPr marL="514350" indent="-514350">
              <a:buFont typeface="+mj-lt"/>
              <a:buAutoNum type="arabicPeriod"/>
            </a:pPr>
            <a:r>
              <a:rPr lang="en-US" sz="2800" dirty="0">
                <a:solidFill>
                  <a:schemeClr val="bg1"/>
                </a:solidFill>
              </a:rPr>
              <a:t>Know yourself </a:t>
            </a:r>
            <a:r>
              <a:rPr lang="en-US" sz="2800" dirty="0" smtClean="0">
                <a:solidFill>
                  <a:schemeClr val="bg1"/>
                </a:solidFill>
              </a:rPr>
              <a:t>(assets/style/vision); adopt a </a:t>
            </a:r>
            <a:br>
              <a:rPr lang="en-US" sz="2800" dirty="0" smtClean="0">
                <a:solidFill>
                  <a:schemeClr val="bg1"/>
                </a:solidFill>
              </a:rPr>
            </a:br>
            <a:r>
              <a:rPr lang="en-US" sz="2800" dirty="0" smtClean="0">
                <a:solidFill>
                  <a:schemeClr val="bg1"/>
                </a:solidFill>
              </a:rPr>
              <a:t>positive mindset</a:t>
            </a:r>
            <a:endParaRPr lang="en-US" sz="2800" dirty="0">
              <a:solidFill>
                <a:schemeClr val="bg1"/>
              </a:solidFill>
            </a:endParaRPr>
          </a:p>
          <a:p>
            <a:pPr marL="514350" indent="-514350">
              <a:buFont typeface="+mj-lt"/>
              <a:buAutoNum type="arabicPeriod"/>
            </a:pPr>
            <a:r>
              <a:rPr lang="en-US" sz="2800" dirty="0">
                <a:solidFill>
                  <a:schemeClr val="bg1"/>
                </a:solidFill>
              </a:rPr>
              <a:t>Know your team (what do they need from </a:t>
            </a:r>
            <a:r>
              <a:rPr lang="en-US" sz="2800" dirty="0" smtClean="0">
                <a:solidFill>
                  <a:schemeClr val="bg1"/>
                </a:solidFill>
              </a:rPr>
              <a:t>you; what</a:t>
            </a:r>
            <a:br>
              <a:rPr lang="en-US" sz="2800" dirty="0" smtClean="0">
                <a:solidFill>
                  <a:schemeClr val="bg1"/>
                </a:solidFill>
              </a:rPr>
            </a:br>
            <a:r>
              <a:rPr lang="en-US" sz="2800" dirty="0" smtClean="0">
                <a:solidFill>
                  <a:schemeClr val="bg1"/>
                </a:solidFill>
              </a:rPr>
              <a:t>can they do for you - delegate)</a:t>
            </a:r>
            <a:endParaRPr lang="en-US" sz="2800" dirty="0">
              <a:solidFill>
                <a:schemeClr val="bg1"/>
              </a:solidFill>
            </a:endParaRPr>
          </a:p>
          <a:p>
            <a:pPr marL="514350" indent="-514350">
              <a:buFont typeface="+mj-lt"/>
              <a:buAutoNum type="arabicPeriod"/>
            </a:pPr>
            <a:r>
              <a:rPr lang="en-US" sz="2800" dirty="0">
                <a:solidFill>
                  <a:schemeClr val="bg1"/>
                </a:solidFill>
              </a:rPr>
              <a:t>Ask </a:t>
            </a:r>
            <a:r>
              <a:rPr lang="en-US" sz="2800" dirty="0" smtClean="0">
                <a:solidFill>
                  <a:schemeClr val="bg1"/>
                </a:solidFill>
              </a:rPr>
              <a:t>for what you need (get a mentor); </a:t>
            </a:r>
            <a:br>
              <a:rPr lang="en-US" sz="2800" dirty="0" smtClean="0">
                <a:solidFill>
                  <a:schemeClr val="bg1"/>
                </a:solidFill>
              </a:rPr>
            </a:br>
            <a:r>
              <a:rPr lang="en-US" sz="2800" dirty="0" smtClean="0">
                <a:solidFill>
                  <a:schemeClr val="bg1"/>
                </a:solidFill>
              </a:rPr>
              <a:t>learn new skills</a:t>
            </a:r>
          </a:p>
          <a:p>
            <a:pPr marL="514350" indent="-514350">
              <a:buFont typeface="+mj-lt"/>
              <a:buAutoNum type="arabicPeriod"/>
            </a:pPr>
            <a:r>
              <a:rPr lang="en-US" sz="2800" dirty="0" smtClean="0">
                <a:solidFill>
                  <a:schemeClr val="bg1"/>
                </a:solidFill>
              </a:rPr>
              <a:t>Accept feedback and support</a:t>
            </a:r>
          </a:p>
          <a:p>
            <a:pPr marL="514350" indent="-514350">
              <a:buFont typeface="+mj-lt"/>
              <a:buAutoNum type="arabicPeriod"/>
            </a:pPr>
            <a:r>
              <a:rPr lang="en-US" sz="2800" dirty="0" smtClean="0">
                <a:solidFill>
                  <a:schemeClr val="bg1"/>
                </a:solidFill>
              </a:rPr>
              <a:t>Find the energy (prioritize; practice self-care)</a:t>
            </a:r>
            <a:endParaRPr lang="en-US" sz="2800" dirty="0">
              <a:solidFill>
                <a:schemeClr val="bg1"/>
              </a:solidFill>
            </a:endParaRPr>
          </a:p>
          <a:p>
            <a:endParaRPr lang="en-US" dirty="0"/>
          </a:p>
        </p:txBody>
      </p:sp>
    </p:spTree>
    <p:extLst>
      <p:ext uri="{BB962C8B-B14F-4D97-AF65-F5344CB8AC3E}">
        <p14:creationId xmlns:p14="http://schemas.microsoft.com/office/powerpoint/2010/main" val="9800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Be the leader that you would follow</a:t>
            </a:r>
            <a:endParaRPr lang="en-US" sz="4000" b="1" dirty="0"/>
          </a:p>
        </p:txBody>
      </p:sp>
      <p:sp>
        <p:nvSpPr>
          <p:cNvPr id="4" name="TextBox 3"/>
          <p:cNvSpPr txBox="1"/>
          <p:nvPr/>
        </p:nvSpPr>
        <p:spPr>
          <a:xfrm>
            <a:off x="5392420" y="2264603"/>
            <a:ext cx="641985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rPr>
              <a:t>Has a sense of direction/vision</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Communicates well  </a:t>
            </a:r>
            <a:br>
              <a:rPr lang="en-US" sz="2400" dirty="0" smtClean="0">
                <a:solidFill>
                  <a:schemeClr val="bg1"/>
                </a:solidFill>
              </a:rPr>
            </a:br>
            <a:r>
              <a:rPr lang="en-US" sz="2400" dirty="0" smtClean="0">
                <a:solidFill>
                  <a:schemeClr val="bg1"/>
                </a:solidFill>
              </a:rPr>
              <a:t>            succinct and clear</a:t>
            </a:r>
            <a:br>
              <a:rPr lang="en-US" sz="2400" dirty="0" smtClean="0">
                <a:solidFill>
                  <a:schemeClr val="bg1"/>
                </a:solidFill>
              </a:rPr>
            </a:br>
            <a:r>
              <a:rPr lang="en-US" sz="2400" dirty="0" smtClean="0">
                <a:solidFill>
                  <a:schemeClr val="bg1"/>
                </a:solidFill>
              </a:rPr>
              <a:t>            listens</a:t>
            </a:r>
            <a:br>
              <a:rPr lang="en-US" sz="2400" dirty="0" smtClean="0">
                <a:solidFill>
                  <a:schemeClr val="bg1"/>
                </a:solidFill>
              </a:rPr>
            </a:br>
            <a:r>
              <a:rPr lang="en-US" sz="2400" dirty="0" smtClean="0">
                <a:solidFill>
                  <a:schemeClr val="bg1"/>
                </a:solidFill>
              </a:rPr>
              <a:t>            asks questions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Is transparent/ high integrity</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Collaborates/includes/delegates/respects</a:t>
            </a:r>
            <a:endParaRPr lang="en-US" sz="2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8" y="2400300"/>
            <a:ext cx="4955458" cy="3200400"/>
          </a:xfrm>
          <a:prstGeom prst="rect">
            <a:avLst/>
          </a:prstGeom>
        </p:spPr>
      </p:pic>
    </p:spTree>
    <p:extLst>
      <p:ext uri="{BB962C8B-B14F-4D97-AF65-F5344CB8AC3E}">
        <p14:creationId xmlns:p14="http://schemas.microsoft.com/office/powerpoint/2010/main" val="3632256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from WSO to be a</a:t>
            </a:r>
            <a:br>
              <a:rPr lang="en-US" dirty="0" smtClean="0"/>
            </a:br>
            <a:r>
              <a:rPr lang="en-US" dirty="0" smtClean="0"/>
              <a:t>confident leader?</a:t>
            </a:r>
            <a:endParaRPr lang="en-US" dirty="0"/>
          </a:p>
        </p:txBody>
      </p:sp>
    </p:spTree>
    <p:extLst>
      <p:ext uri="{BB962C8B-B14F-4D97-AF65-F5344CB8AC3E}">
        <p14:creationId xmlns:p14="http://schemas.microsoft.com/office/powerpoint/2010/main" val="3641443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450" y="1190625"/>
            <a:ext cx="7658100" cy="4770537"/>
          </a:xfrm>
          <a:prstGeom prst="rect">
            <a:avLst/>
          </a:prstGeom>
          <a:noFill/>
        </p:spPr>
        <p:txBody>
          <a:bodyPr wrap="square" rtlCol="0">
            <a:spAutoFit/>
          </a:bodyPr>
          <a:lstStyle/>
          <a:p>
            <a:r>
              <a:rPr lang="en-US" sz="3200" dirty="0" smtClean="0">
                <a:solidFill>
                  <a:schemeClr val="bg1"/>
                </a:solidFill>
              </a:rPr>
              <a:t>If your actions create a legacy that inspires others</a:t>
            </a:r>
            <a:br>
              <a:rPr lang="en-US" sz="3200" dirty="0" smtClean="0">
                <a:solidFill>
                  <a:schemeClr val="bg1"/>
                </a:solidFill>
              </a:rPr>
            </a:br>
            <a:r>
              <a:rPr lang="en-US" sz="3200" dirty="0" smtClean="0">
                <a:solidFill>
                  <a:schemeClr val="bg1"/>
                </a:solidFill>
              </a:rPr>
              <a:t>to dream more,</a:t>
            </a:r>
          </a:p>
          <a:p>
            <a:r>
              <a:rPr lang="en-US" sz="3200" dirty="0" smtClean="0">
                <a:solidFill>
                  <a:schemeClr val="bg1"/>
                </a:solidFill>
              </a:rPr>
              <a:t>Do more,</a:t>
            </a:r>
          </a:p>
          <a:p>
            <a:r>
              <a:rPr lang="en-US" sz="3200" dirty="0" smtClean="0">
                <a:solidFill>
                  <a:schemeClr val="bg1"/>
                </a:solidFill>
              </a:rPr>
              <a:t>And become more, </a:t>
            </a:r>
          </a:p>
          <a:p>
            <a:r>
              <a:rPr lang="en-US" sz="3200" dirty="0" smtClean="0">
                <a:solidFill>
                  <a:schemeClr val="bg1"/>
                </a:solidFill>
              </a:rPr>
              <a:t>Then, you are an excellent leader.</a:t>
            </a:r>
          </a:p>
          <a:p>
            <a:endParaRPr lang="en-US" sz="2800" dirty="0">
              <a:solidFill>
                <a:schemeClr val="bg1"/>
              </a:solidFill>
            </a:endParaRPr>
          </a:p>
          <a:p>
            <a:endParaRPr lang="en-US" sz="2800" dirty="0" smtClean="0">
              <a:solidFill>
                <a:schemeClr val="bg1"/>
              </a:solidFill>
            </a:endParaRPr>
          </a:p>
          <a:p>
            <a:r>
              <a:rPr lang="en-US" sz="2800" dirty="0">
                <a:solidFill>
                  <a:schemeClr val="bg1"/>
                </a:solidFill>
              </a:rPr>
              <a:t> </a:t>
            </a:r>
            <a:r>
              <a:rPr lang="en-US" sz="2800" dirty="0" smtClean="0">
                <a:solidFill>
                  <a:schemeClr val="bg1"/>
                </a:solidFill>
              </a:rPr>
              <a:t>                                                                                    </a:t>
            </a:r>
          </a:p>
          <a:p>
            <a:r>
              <a:rPr lang="en-US" sz="2800" dirty="0">
                <a:solidFill>
                  <a:schemeClr val="bg1"/>
                </a:solidFill>
              </a:rPr>
              <a:t> </a:t>
            </a:r>
            <a:r>
              <a:rPr lang="en-US" sz="2800" dirty="0" smtClean="0">
                <a:solidFill>
                  <a:schemeClr val="bg1"/>
                </a:solidFill>
              </a:rPr>
              <a:t>                                                       </a:t>
            </a:r>
            <a:r>
              <a:rPr lang="en-US" dirty="0" smtClean="0">
                <a:solidFill>
                  <a:schemeClr val="bg1"/>
                </a:solidFill>
              </a:rPr>
              <a:t>Dolly Parton</a:t>
            </a:r>
            <a:endParaRPr lang="en-US" dirty="0">
              <a:solidFill>
                <a:schemeClr val="bg1"/>
              </a:solidFill>
            </a:endParaRPr>
          </a:p>
        </p:txBody>
      </p:sp>
    </p:spTree>
    <p:extLst>
      <p:ext uri="{BB962C8B-B14F-4D97-AF65-F5344CB8AC3E}">
        <p14:creationId xmlns:p14="http://schemas.microsoft.com/office/powerpoint/2010/main" val="3705668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658" y="688006"/>
            <a:ext cx="7286625" cy="892552"/>
          </a:xfrm>
          <a:prstGeom prst="rect">
            <a:avLst/>
          </a:prstGeom>
          <a:noFill/>
        </p:spPr>
        <p:txBody>
          <a:bodyPr wrap="square" rtlCol="0">
            <a:spAutoFit/>
          </a:bodyPr>
          <a:lstStyle/>
          <a:p>
            <a:r>
              <a:rPr lang="en-US" sz="3600" dirty="0" smtClean="0">
                <a:solidFill>
                  <a:schemeClr val="bg1"/>
                </a:solidFill>
              </a:rPr>
              <a:t>Gratitude</a:t>
            </a:r>
          </a:p>
          <a:p>
            <a:r>
              <a:rPr lang="en-US" sz="1600" dirty="0" smtClean="0">
                <a:solidFill>
                  <a:schemeClr val="bg1"/>
                </a:solidFill>
              </a:rPr>
              <a:t>                 A poem by </a:t>
            </a:r>
            <a:endParaRPr lang="en-US" sz="1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068" y="2200275"/>
            <a:ext cx="4715932" cy="2652712"/>
          </a:xfrm>
          <a:prstGeom prst="rect">
            <a:avLst/>
          </a:prstGeom>
        </p:spPr>
      </p:pic>
      <p:sp>
        <p:nvSpPr>
          <p:cNvPr id="6" name="TextBox 5"/>
          <p:cNvSpPr txBox="1"/>
          <p:nvPr/>
        </p:nvSpPr>
        <p:spPr>
          <a:xfrm>
            <a:off x="7476068" y="5419023"/>
            <a:ext cx="4557763" cy="461665"/>
          </a:xfrm>
          <a:prstGeom prst="rect">
            <a:avLst/>
          </a:prstGeom>
          <a:noFill/>
        </p:spPr>
        <p:txBody>
          <a:bodyPr wrap="square" rtlCol="0">
            <a:spAutoFit/>
          </a:bodyPr>
          <a:lstStyle/>
          <a:p>
            <a:r>
              <a:rPr lang="en-US" sz="2400" dirty="0" smtClean="0">
                <a:solidFill>
                  <a:schemeClr val="bg1"/>
                </a:solidFill>
              </a:rPr>
              <a:t>Find the hidden leader in </a:t>
            </a:r>
            <a:r>
              <a:rPr lang="en-US" sz="2400" b="1" dirty="0" smtClean="0">
                <a:solidFill>
                  <a:schemeClr val="bg1"/>
                </a:solidFill>
              </a:rPr>
              <a:t>YOU</a:t>
            </a:r>
            <a:r>
              <a:rPr lang="en-US" sz="2400" dirty="0" smtClean="0">
                <a:solidFill>
                  <a:schemeClr val="bg1"/>
                </a:solidFill>
              </a:rPr>
              <a:t>.</a:t>
            </a:r>
            <a:endParaRPr lang="en-US" sz="2400" dirty="0">
              <a:solidFill>
                <a:schemeClr val="bg1"/>
              </a:solidFill>
            </a:endParaRPr>
          </a:p>
        </p:txBody>
      </p:sp>
      <p:sp>
        <p:nvSpPr>
          <p:cNvPr id="3" name="TextBox 2"/>
          <p:cNvSpPr txBox="1"/>
          <p:nvPr/>
        </p:nvSpPr>
        <p:spPr>
          <a:xfrm>
            <a:off x="1029903" y="1972359"/>
            <a:ext cx="6015790" cy="3108543"/>
          </a:xfrm>
          <a:prstGeom prst="rect">
            <a:avLst/>
          </a:prstGeom>
          <a:noFill/>
        </p:spPr>
        <p:txBody>
          <a:bodyPr wrap="square" rtlCol="0">
            <a:spAutoFit/>
          </a:bodyPr>
          <a:lstStyle/>
          <a:p>
            <a:r>
              <a:rPr lang="en-US" sz="2800" b="1" dirty="0" smtClean="0">
                <a:solidFill>
                  <a:schemeClr val="bg1"/>
                </a:solidFill>
              </a:rPr>
              <a:t>FACE</a:t>
            </a:r>
          </a:p>
          <a:p>
            <a:r>
              <a:rPr lang="en-US" sz="2400" b="1" u="sng" dirty="0" smtClean="0">
                <a:solidFill>
                  <a:schemeClr val="bg1"/>
                </a:solidFill>
              </a:rPr>
              <a:t>F</a:t>
            </a:r>
            <a:r>
              <a:rPr lang="en-US" sz="2400" dirty="0" smtClean="0">
                <a:solidFill>
                  <a:schemeClr val="bg1"/>
                </a:solidFill>
              </a:rPr>
              <a:t>ocus on potential instead of limitations.</a:t>
            </a:r>
          </a:p>
          <a:p>
            <a:r>
              <a:rPr lang="en-US" sz="2400" b="1" u="sng" dirty="0" smtClean="0">
                <a:solidFill>
                  <a:schemeClr val="bg1"/>
                </a:solidFill>
              </a:rPr>
              <a:t>A</a:t>
            </a:r>
            <a:r>
              <a:rPr lang="en-US" sz="2400" dirty="0" smtClean="0">
                <a:solidFill>
                  <a:schemeClr val="bg1"/>
                </a:solidFill>
              </a:rPr>
              <a:t>void comparing your beginning </a:t>
            </a:r>
            <a:br>
              <a:rPr lang="en-US" sz="2400" dirty="0" smtClean="0">
                <a:solidFill>
                  <a:schemeClr val="bg1"/>
                </a:solidFill>
              </a:rPr>
            </a:br>
            <a:r>
              <a:rPr lang="en-US" sz="2400" dirty="0" smtClean="0">
                <a:solidFill>
                  <a:schemeClr val="bg1"/>
                </a:solidFill>
              </a:rPr>
              <a:t>           to someone else’s middle.</a:t>
            </a:r>
          </a:p>
          <a:p>
            <a:r>
              <a:rPr lang="en-US" sz="2400" b="1" u="sng" dirty="0" smtClean="0">
                <a:solidFill>
                  <a:schemeClr val="bg1"/>
                </a:solidFill>
              </a:rPr>
              <a:t>C</a:t>
            </a:r>
            <a:r>
              <a:rPr lang="en-US" sz="2400" dirty="0" smtClean="0">
                <a:solidFill>
                  <a:schemeClr val="bg1"/>
                </a:solidFill>
              </a:rPr>
              <a:t>elebrate your uniqueness! </a:t>
            </a:r>
            <a:br>
              <a:rPr lang="en-US" sz="2400" dirty="0" smtClean="0">
                <a:solidFill>
                  <a:schemeClr val="bg1"/>
                </a:solidFill>
              </a:rPr>
            </a:br>
            <a:r>
              <a:rPr lang="en-US" sz="2400" dirty="0" smtClean="0">
                <a:solidFill>
                  <a:schemeClr val="bg1"/>
                </a:solidFill>
              </a:rPr>
              <a:t>           No one can shine exactly like you.</a:t>
            </a:r>
          </a:p>
          <a:p>
            <a:r>
              <a:rPr lang="en-US" sz="2400" b="1" u="sng" dirty="0" smtClean="0">
                <a:solidFill>
                  <a:schemeClr val="bg1"/>
                </a:solidFill>
              </a:rPr>
              <a:t>E</a:t>
            </a:r>
            <a:r>
              <a:rPr lang="en-US" sz="2400" dirty="0" smtClean="0">
                <a:solidFill>
                  <a:schemeClr val="bg1"/>
                </a:solidFill>
              </a:rPr>
              <a:t>ncourage others by helping them</a:t>
            </a:r>
            <a:br>
              <a:rPr lang="en-US" sz="2400" dirty="0" smtClean="0">
                <a:solidFill>
                  <a:schemeClr val="bg1"/>
                </a:solidFill>
              </a:rPr>
            </a:br>
            <a:r>
              <a:rPr lang="en-US" sz="2400" dirty="0" smtClean="0">
                <a:solidFill>
                  <a:schemeClr val="bg1"/>
                </a:solidFill>
              </a:rPr>
              <a:t>           attain their personal goals.</a:t>
            </a:r>
            <a:endParaRPr lang="en-US" sz="2400" dirty="0">
              <a:solidFill>
                <a:schemeClr val="bg1"/>
              </a:solidFill>
            </a:endParaRPr>
          </a:p>
        </p:txBody>
      </p:sp>
    </p:spTree>
    <p:extLst>
      <p:ext uri="{BB962C8B-B14F-4D97-AF65-F5344CB8AC3E}">
        <p14:creationId xmlns:p14="http://schemas.microsoft.com/office/powerpoint/2010/main" val="229974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075" y="1447800"/>
            <a:ext cx="9039225" cy="2893100"/>
          </a:xfrm>
          <a:prstGeom prst="rect">
            <a:avLst/>
          </a:prstGeom>
          <a:noFill/>
        </p:spPr>
        <p:txBody>
          <a:bodyPr wrap="square" rtlCol="0">
            <a:spAutoFit/>
          </a:bodyPr>
          <a:lstStyle/>
          <a:p>
            <a:r>
              <a:rPr lang="en-US" sz="3200" b="1" dirty="0" smtClean="0">
                <a:solidFill>
                  <a:schemeClr val="bg1"/>
                </a:solidFill>
              </a:rPr>
              <a:t>Accepting a leadership position means one is willing to take on a challenge and ready to learn – not that one already knows all that is necessary to be an effective leader.</a:t>
            </a:r>
          </a:p>
          <a:p>
            <a:endParaRPr lang="en-US" dirty="0">
              <a:solidFill>
                <a:schemeClr val="bg1"/>
              </a:solidFill>
            </a:endParaRPr>
          </a:p>
          <a:p>
            <a:r>
              <a:rPr lang="en-US" dirty="0" smtClean="0">
                <a:solidFill>
                  <a:schemeClr val="bg1"/>
                </a:solidFill>
              </a:rPr>
              <a:t>                                                                             Jane Tanner</a:t>
            </a:r>
            <a:br>
              <a:rPr lang="en-US" dirty="0" smtClean="0">
                <a:solidFill>
                  <a:schemeClr val="bg1"/>
                </a:solidFill>
              </a:rPr>
            </a:br>
            <a:r>
              <a:rPr lang="en-US" dirty="0" smtClean="0">
                <a:solidFill>
                  <a:schemeClr val="bg1"/>
                </a:solidFill>
              </a:rPr>
              <a:t>                                                                             DKG Collegial Exchange 85-2, p. 19 </a:t>
            </a:r>
            <a:endParaRPr lang="en-US" dirty="0">
              <a:solidFill>
                <a:schemeClr val="bg1"/>
              </a:solidFill>
            </a:endParaRPr>
          </a:p>
        </p:txBody>
      </p:sp>
    </p:spTree>
    <p:extLst>
      <p:ext uri="{BB962C8B-B14F-4D97-AF65-F5344CB8AC3E}">
        <p14:creationId xmlns:p14="http://schemas.microsoft.com/office/powerpoint/2010/main" val="4183418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participating</a:t>
            </a:r>
            <a:endParaRPr lang="en-US" dirty="0"/>
          </a:p>
        </p:txBody>
      </p:sp>
      <p:sp>
        <p:nvSpPr>
          <p:cNvPr id="5" name="TextBox 4"/>
          <p:cNvSpPr txBox="1"/>
          <p:nvPr/>
        </p:nvSpPr>
        <p:spPr>
          <a:xfrm>
            <a:off x="1857375" y="2438400"/>
            <a:ext cx="7972425" cy="1569660"/>
          </a:xfrm>
          <a:prstGeom prst="rect">
            <a:avLst/>
          </a:prstGeom>
          <a:noFill/>
        </p:spPr>
        <p:txBody>
          <a:bodyPr wrap="square" rtlCol="0">
            <a:spAutoFit/>
          </a:bodyPr>
          <a:lstStyle/>
          <a:p>
            <a:r>
              <a:rPr lang="en-US" sz="2400" dirty="0" smtClean="0">
                <a:solidFill>
                  <a:schemeClr val="bg1"/>
                </a:solidFill>
              </a:rPr>
              <a:t>Resources will be made available on the state website.</a:t>
            </a:r>
          </a:p>
          <a:p>
            <a:endParaRPr lang="en-US" sz="2400" dirty="0" smtClean="0">
              <a:solidFill>
                <a:schemeClr val="bg1"/>
              </a:solidFill>
            </a:endParaRPr>
          </a:p>
          <a:p>
            <a:r>
              <a:rPr lang="en-US" sz="2400" dirty="0" smtClean="0">
                <a:solidFill>
                  <a:schemeClr val="bg1"/>
                </a:solidFill>
              </a:rPr>
              <a:t>Others may be found on the International site under Resources/Leadership</a:t>
            </a:r>
            <a:r>
              <a:rPr lang="en-US" dirty="0" smtClean="0"/>
              <a:t>.</a:t>
            </a:r>
            <a:endParaRPr lang="en-US" dirty="0"/>
          </a:p>
        </p:txBody>
      </p:sp>
    </p:spTree>
    <p:extLst>
      <p:ext uri="{BB962C8B-B14F-4D97-AF65-F5344CB8AC3E}">
        <p14:creationId xmlns:p14="http://schemas.microsoft.com/office/powerpoint/2010/main" val="3780027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600075"/>
            <a:ext cx="9563100" cy="5816977"/>
          </a:xfrm>
          <a:prstGeom prst="rect">
            <a:avLst/>
          </a:prstGeom>
          <a:noFill/>
        </p:spPr>
        <p:txBody>
          <a:bodyPr wrap="square" rtlCol="0">
            <a:spAutoFit/>
          </a:bodyPr>
          <a:lstStyle/>
          <a:p>
            <a:r>
              <a:rPr lang="en-US" sz="3600" b="1" dirty="0" smtClean="0">
                <a:solidFill>
                  <a:schemeClr val="bg1"/>
                </a:solidFill>
              </a:rPr>
              <a:t>    </a:t>
            </a:r>
            <a:r>
              <a:rPr lang="en-US" sz="4000" b="1" dirty="0" smtClean="0">
                <a:solidFill>
                  <a:schemeClr val="bg1"/>
                </a:solidFill>
              </a:rPr>
              <a:t>Leadership is essential for both </a:t>
            </a:r>
            <a:br>
              <a:rPr lang="en-US" sz="4000" b="1" dirty="0" smtClean="0">
                <a:solidFill>
                  <a:schemeClr val="bg1"/>
                </a:solidFill>
              </a:rPr>
            </a:br>
            <a:r>
              <a:rPr lang="en-US" sz="4000" b="1" dirty="0" smtClean="0">
                <a:solidFill>
                  <a:schemeClr val="bg1"/>
                </a:solidFill>
              </a:rPr>
              <a:t>    organizational and personal growth.</a:t>
            </a:r>
          </a:p>
          <a:p>
            <a:endParaRPr lang="en-US" sz="3600" dirty="0" smtClean="0">
              <a:solidFill>
                <a:schemeClr val="bg1"/>
              </a:solidFill>
            </a:endParaRPr>
          </a:p>
          <a:p>
            <a:r>
              <a:rPr lang="en-US" sz="3200" dirty="0" smtClean="0">
                <a:solidFill>
                  <a:schemeClr val="bg1"/>
                </a:solidFill>
              </a:rPr>
              <a:t>Why were you invited to join DKG?</a:t>
            </a:r>
          </a:p>
          <a:p>
            <a:endParaRPr lang="en-US" sz="3200" dirty="0">
              <a:solidFill>
                <a:schemeClr val="bg1"/>
              </a:solidFill>
            </a:endParaRPr>
          </a:p>
          <a:p>
            <a:r>
              <a:rPr lang="en-US" sz="3200" dirty="0" smtClean="0">
                <a:solidFill>
                  <a:schemeClr val="bg1"/>
                </a:solidFill>
              </a:rPr>
              <a:t>What made you accept membership? </a:t>
            </a:r>
            <a:br>
              <a:rPr lang="en-US" sz="3200" dirty="0" smtClean="0">
                <a:solidFill>
                  <a:schemeClr val="bg1"/>
                </a:solidFill>
              </a:rPr>
            </a:br>
            <a:r>
              <a:rPr lang="en-US" sz="3200" dirty="0" smtClean="0">
                <a:solidFill>
                  <a:schemeClr val="bg1"/>
                </a:solidFill>
              </a:rPr>
              <a:t>What did you expect to gain?</a:t>
            </a:r>
          </a:p>
          <a:p>
            <a:endParaRPr lang="en-US" sz="3200" dirty="0">
              <a:solidFill>
                <a:schemeClr val="bg1"/>
              </a:solidFill>
            </a:endParaRPr>
          </a:p>
          <a:p>
            <a:r>
              <a:rPr lang="en-US" sz="3200" dirty="0" smtClean="0">
                <a:solidFill>
                  <a:schemeClr val="bg1"/>
                </a:solidFill>
              </a:rPr>
              <a:t>What value have you received from </a:t>
            </a:r>
            <a:br>
              <a:rPr lang="en-US" sz="3200" dirty="0" smtClean="0">
                <a:solidFill>
                  <a:schemeClr val="bg1"/>
                </a:solidFill>
              </a:rPr>
            </a:br>
            <a:r>
              <a:rPr lang="en-US" sz="3200" dirty="0" smtClean="0">
                <a:solidFill>
                  <a:schemeClr val="bg1"/>
                </a:solidFill>
              </a:rPr>
              <a:t>membership?</a:t>
            </a:r>
          </a:p>
          <a:p>
            <a:endParaRPr lang="en-US"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142" y="2200275"/>
            <a:ext cx="4464566" cy="2850794"/>
          </a:xfrm>
          <a:prstGeom prst="rect">
            <a:avLst/>
          </a:prstGeom>
        </p:spPr>
      </p:pic>
    </p:spTree>
    <p:extLst>
      <p:ext uri="{BB962C8B-B14F-4D97-AF65-F5344CB8AC3E}">
        <p14:creationId xmlns:p14="http://schemas.microsoft.com/office/powerpoint/2010/main" val="22301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Issues in </a:t>
            </a:r>
            <a:r>
              <a:rPr lang="en-US" sz="4400" b="1" dirty="0" smtClean="0"/>
              <a:t>Leadership</a:t>
            </a:r>
            <a:endParaRPr lang="en-US" sz="4400" b="1"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305" b="2305"/>
          <a:stretch>
            <a:fillRect/>
          </a:stretch>
        </p:blipFill>
        <p:spPr>
          <a:xfrm>
            <a:off x="8490740" y="2095500"/>
            <a:ext cx="3701260" cy="2455282"/>
          </a:xfrm>
        </p:spPr>
      </p:pic>
      <p:sp>
        <p:nvSpPr>
          <p:cNvPr id="4" name="Text Placeholder 3"/>
          <p:cNvSpPr>
            <a:spLocks noGrp="1"/>
          </p:cNvSpPr>
          <p:nvPr>
            <p:ph type="body" sz="half" idx="2"/>
          </p:nvPr>
        </p:nvSpPr>
        <p:spPr>
          <a:xfrm>
            <a:off x="230300" y="2095500"/>
            <a:ext cx="11371149" cy="4648200"/>
          </a:xfrm>
        </p:spPr>
        <p:txBody>
          <a:bodyPr>
            <a:normAutofit/>
          </a:bodyPr>
          <a:lstStyle/>
          <a:p>
            <a:r>
              <a:rPr lang="en-US" sz="3200" dirty="0" smtClean="0">
                <a:solidFill>
                  <a:schemeClr val="bg1"/>
                </a:solidFill>
              </a:rPr>
              <a:t>Why do you (and others) hesitate to step up </a:t>
            </a:r>
            <a:br>
              <a:rPr lang="en-US" sz="3200" dirty="0" smtClean="0">
                <a:solidFill>
                  <a:schemeClr val="bg1"/>
                </a:solidFill>
              </a:rPr>
            </a:br>
            <a:r>
              <a:rPr lang="en-US" sz="3200" dirty="0" smtClean="0">
                <a:solidFill>
                  <a:schemeClr val="bg1"/>
                </a:solidFill>
              </a:rPr>
              <a:t>to </a:t>
            </a:r>
            <a:r>
              <a:rPr lang="en-US" sz="3200" b="1" dirty="0" smtClean="0">
                <a:solidFill>
                  <a:schemeClr val="bg1"/>
                </a:solidFill>
              </a:rPr>
              <a:t>Leadership</a:t>
            </a:r>
            <a:r>
              <a:rPr lang="en-US" sz="3200" dirty="0" smtClean="0">
                <a:solidFill>
                  <a:schemeClr val="bg1"/>
                </a:solidFill>
              </a:rPr>
              <a:t> positions?</a:t>
            </a:r>
          </a:p>
          <a:p>
            <a:endParaRPr lang="en-US" sz="1050" dirty="0">
              <a:solidFill>
                <a:schemeClr val="bg1"/>
              </a:solidFill>
            </a:endParaRPr>
          </a:p>
          <a:p>
            <a:pPr marL="457200" indent="-457200">
              <a:buFont typeface="Wingdings" panose="05000000000000000000" pitchFamily="2" charset="2"/>
              <a:buChar char="q"/>
            </a:pPr>
            <a:r>
              <a:rPr lang="en-US" sz="2800" dirty="0" smtClean="0">
                <a:solidFill>
                  <a:schemeClr val="bg1"/>
                </a:solidFill>
              </a:rPr>
              <a:t>Aging membership</a:t>
            </a:r>
          </a:p>
          <a:p>
            <a:pPr marL="457200" indent="-457200">
              <a:buFont typeface="Wingdings" panose="05000000000000000000" pitchFamily="2" charset="2"/>
              <a:buChar char="q"/>
            </a:pPr>
            <a:r>
              <a:rPr lang="en-US" sz="2800" dirty="0" smtClean="0">
                <a:solidFill>
                  <a:schemeClr val="bg1"/>
                </a:solidFill>
              </a:rPr>
              <a:t>Time for someone else to take a turn</a:t>
            </a:r>
          </a:p>
          <a:p>
            <a:pPr marL="457200" indent="-457200">
              <a:buFont typeface="Wingdings" panose="05000000000000000000" pitchFamily="2" charset="2"/>
              <a:buChar char="q"/>
            </a:pPr>
            <a:r>
              <a:rPr lang="en-US" sz="2800" dirty="0" smtClean="0">
                <a:solidFill>
                  <a:schemeClr val="bg1"/>
                </a:solidFill>
              </a:rPr>
              <a:t>Busy with other things (work, family, school)</a:t>
            </a:r>
          </a:p>
          <a:p>
            <a:pPr marL="457200" indent="-457200">
              <a:buFont typeface="Wingdings" panose="05000000000000000000" pitchFamily="2" charset="2"/>
              <a:buChar char="q"/>
            </a:pPr>
            <a:r>
              <a:rPr lang="en-US" sz="2800" dirty="0" smtClean="0">
                <a:solidFill>
                  <a:schemeClr val="bg1"/>
                </a:solidFill>
              </a:rPr>
              <a:t>Lethargic/not enough energy for the tasks</a:t>
            </a:r>
          </a:p>
          <a:p>
            <a:pPr marL="457200" indent="-457200">
              <a:buFont typeface="Wingdings" panose="05000000000000000000" pitchFamily="2" charset="2"/>
              <a:buChar char="q"/>
            </a:pPr>
            <a:r>
              <a:rPr lang="en-US" sz="2800" dirty="0" smtClean="0">
                <a:solidFill>
                  <a:schemeClr val="bg1"/>
                </a:solidFill>
              </a:rPr>
              <a:t>Don’t feel qualified/ can’t do it as well as ____________</a:t>
            </a:r>
          </a:p>
          <a:p>
            <a:pPr marL="457200" indent="-457200">
              <a:buFont typeface="Wingdings" panose="05000000000000000000" pitchFamily="2" charset="2"/>
              <a:buChar char="q"/>
            </a:pPr>
            <a:r>
              <a:rPr lang="en-US" sz="2800" dirty="0" smtClean="0">
                <a:solidFill>
                  <a:schemeClr val="bg1"/>
                </a:solidFill>
              </a:rPr>
              <a:t>Other</a:t>
            </a:r>
            <a:endParaRPr lang="en-US" sz="2800" dirty="0">
              <a:solidFill>
                <a:schemeClr val="bg1"/>
              </a:solidFill>
            </a:endParaRPr>
          </a:p>
        </p:txBody>
      </p:sp>
    </p:spTree>
    <p:extLst>
      <p:ext uri="{BB962C8B-B14F-4D97-AF65-F5344CB8AC3E}">
        <p14:creationId xmlns:p14="http://schemas.microsoft.com/office/powerpoint/2010/main" val="27362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6341" y="1008849"/>
            <a:ext cx="9448800" cy="4832092"/>
          </a:xfrm>
          <a:prstGeom prst="rect">
            <a:avLst/>
          </a:prstGeom>
          <a:noFill/>
        </p:spPr>
        <p:txBody>
          <a:bodyPr wrap="square" rtlCol="0">
            <a:spAutoFit/>
          </a:bodyPr>
          <a:lstStyle/>
          <a:p>
            <a:r>
              <a:rPr lang="en-US" sz="3800" b="1" dirty="0" smtClean="0">
                <a:solidFill>
                  <a:schemeClr val="bg1"/>
                </a:solidFill>
              </a:rPr>
              <a:t>  Research and experience says</a:t>
            </a:r>
            <a:r>
              <a:rPr lang="en-US" sz="3800" dirty="0" smtClean="0">
                <a:solidFill>
                  <a:schemeClr val="bg1"/>
                </a:solidFill>
              </a:rPr>
              <a:t>:</a:t>
            </a:r>
          </a:p>
          <a:p>
            <a:endParaRPr lang="en-US" dirty="0"/>
          </a:p>
          <a:p>
            <a:pPr marL="342900" indent="-342900">
              <a:buAutoNum type="arabicPeriod"/>
            </a:pPr>
            <a:r>
              <a:rPr lang="en-US" sz="2800" dirty="0" smtClean="0">
                <a:solidFill>
                  <a:schemeClr val="bg1"/>
                </a:solidFill>
              </a:rPr>
              <a:t> Vulnerability</a:t>
            </a:r>
            <a:r>
              <a:rPr lang="en-US" sz="2800" dirty="0">
                <a:solidFill>
                  <a:schemeClr val="bg1"/>
                </a:solidFill>
              </a:rPr>
              <a:t/>
            </a:r>
            <a:br>
              <a:rPr lang="en-US" sz="2800" dirty="0">
                <a:solidFill>
                  <a:schemeClr val="bg1"/>
                </a:solidFill>
              </a:rPr>
            </a:br>
            <a:endParaRPr lang="en-US" sz="2800" dirty="0" smtClean="0">
              <a:solidFill>
                <a:schemeClr val="bg1"/>
              </a:solidFill>
            </a:endParaRPr>
          </a:p>
          <a:p>
            <a:pPr marL="342900" indent="-342900">
              <a:buAutoNum type="arabicPeriod"/>
            </a:pPr>
            <a:r>
              <a:rPr lang="en-US" sz="2800" dirty="0">
                <a:solidFill>
                  <a:schemeClr val="bg1"/>
                </a:solidFill>
              </a:rPr>
              <a:t> </a:t>
            </a:r>
            <a:r>
              <a:rPr lang="en-US" sz="2800" dirty="0" smtClean="0">
                <a:solidFill>
                  <a:schemeClr val="bg1"/>
                </a:solidFill>
              </a:rPr>
              <a:t>Risk relationships</a:t>
            </a:r>
            <a:br>
              <a:rPr lang="en-US" sz="2800" dirty="0" smtClean="0">
                <a:solidFill>
                  <a:schemeClr val="bg1"/>
                </a:solidFill>
              </a:rPr>
            </a:br>
            <a:endParaRPr lang="en-US" sz="2800" dirty="0">
              <a:solidFill>
                <a:schemeClr val="bg1"/>
              </a:solidFill>
            </a:endParaRPr>
          </a:p>
          <a:p>
            <a:pPr marL="342900" indent="-342900">
              <a:buAutoNum type="arabicPeriod"/>
            </a:pPr>
            <a:r>
              <a:rPr lang="en-US" sz="2800" dirty="0" smtClean="0">
                <a:solidFill>
                  <a:schemeClr val="bg1"/>
                </a:solidFill>
              </a:rPr>
              <a:t> Afraid of Failing</a:t>
            </a:r>
            <a:br>
              <a:rPr lang="en-US" sz="2800" dirty="0" smtClean="0">
                <a:solidFill>
                  <a:schemeClr val="bg1"/>
                </a:solidFill>
              </a:rPr>
            </a:br>
            <a:endParaRPr lang="en-US" sz="2800" dirty="0">
              <a:solidFill>
                <a:schemeClr val="bg1"/>
              </a:solidFill>
            </a:endParaRPr>
          </a:p>
          <a:p>
            <a:pPr marL="342900" indent="-342900">
              <a:buAutoNum type="arabicPeriod"/>
            </a:pPr>
            <a:r>
              <a:rPr lang="en-US" sz="2800" dirty="0" smtClean="0">
                <a:solidFill>
                  <a:schemeClr val="bg1"/>
                </a:solidFill>
              </a:rPr>
              <a:t> Worry about the time/energy commitment</a:t>
            </a:r>
          </a:p>
          <a:p>
            <a:pPr marL="342900" indent="-342900">
              <a:buAutoNum type="arabicPeriod"/>
            </a:pPr>
            <a:endParaRPr lang="en-US" sz="2800" dirty="0">
              <a:solidFill>
                <a:schemeClr val="bg1"/>
              </a:solidFill>
            </a:endParaRPr>
          </a:p>
          <a:p>
            <a:pPr marL="342900" indent="-342900">
              <a:buAutoNum type="arabicPeriod"/>
            </a:pPr>
            <a:r>
              <a:rPr lang="en-US" sz="2800" dirty="0" smtClean="0">
                <a:solidFill>
                  <a:schemeClr val="bg1"/>
                </a:solidFill>
              </a:rPr>
              <a:t> Concerned about support levels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011" y="2184232"/>
            <a:ext cx="2277979" cy="4081814"/>
          </a:xfrm>
          <a:prstGeom prst="rect">
            <a:avLst/>
          </a:prstGeom>
        </p:spPr>
      </p:pic>
    </p:spTree>
    <p:extLst>
      <p:ext uri="{BB962C8B-B14F-4D97-AF65-F5344CB8AC3E}">
        <p14:creationId xmlns:p14="http://schemas.microsoft.com/office/powerpoint/2010/main" val="32773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Mitigating Fears: organizational actions</a:t>
            </a:r>
            <a:endParaRPr lang="en-US" sz="4000" b="1" dirty="0"/>
          </a:p>
        </p:txBody>
      </p:sp>
      <p:sp>
        <p:nvSpPr>
          <p:cNvPr id="3" name="TextBox 2"/>
          <p:cNvSpPr txBox="1"/>
          <p:nvPr/>
        </p:nvSpPr>
        <p:spPr>
          <a:xfrm>
            <a:off x="752475" y="2143125"/>
            <a:ext cx="10887075" cy="4647426"/>
          </a:xfrm>
          <a:prstGeom prst="rect">
            <a:avLst/>
          </a:prstGeom>
          <a:noFill/>
        </p:spPr>
        <p:txBody>
          <a:bodyPr wrap="square" rtlCol="0">
            <a:spAutoFit/>
          </a:bodyPr>
          <a:lstStyle/>
          <a:p>
            <a:pPr marL="514350" indent="-514350">
              <a:buFont typeface="+mj-lt"/>
              <a:buAutoNum type="arabicPeriod"/>
            </a:pPr>
            <a:r>
              <a:rPr lang="en-US" sz="2800" dirty="0" smtClean="0">
                <a:solidFill>
                  <a:schemeClr val="bg1"/>
                </a:solidFill>
              </a:rPr>
              <a:t>Plan </a:t>
            </a:r>
            <a:r>
              <a:rPr lang="en-US" sz="2800" dirty="0">
                <a:solidFill>
                  <a:schemeClr val="bg1"/>
                </a:solidFill>
              </a:rPr>
              <a:t>for identifying/nurturing leaders</a:t>
            </a:r>
          </a:p>
          <a:p>
            <a:pPr marL="514350" indent="-514350">
              <a:buFont typeface="+mj-lt"/>
              <a:buAutoNum type="arabicPeriod"/>
            </a:pPr>
            <a:r>
              <a:rPr lang="en-US" sz="2800" dirty="0" smtClean="0">
                <a:solidFill>
                  <a:schemeClr val="bg1"/>
                </a:solidFill>
              </a:rPr>
              <a:t>Make tools/templates available</a:t>
            </a:r>
            <a:endParaRPr lang="en-US" sz="2800" dirty="0">
              <a:solidFill>
                <a:schemeClr val="bg1"/>
              </a:solidFill>
            </a:endParaRPr>
          </a:p>
          <a:p>
            <a:pPr marL="514350" indent="-514350">
              <a:buFont typeface="+mj-lt"/>
              <a:buAutoNum type="arabicPeriod"/>
            </a:pPr>
            <a:r>
              <a:rPr lang="en-US" sz="2800" dirty="0" smtClean="0">
                <a:solidFill>
                  <a:schemeClr val="bg1"/>
                </a:solidFill>
              </a:rPr>
              <a:t>Mentor/ job shadow opportunities</a:t>
            </a:r>
            <a:endParaRPr lang="en-US" sz="2800" dirty="0">
              <a:solidFill>
                <a:schemeClr val="bg1"/>
              </a:solidFill>
            </a:endParaRPr>
          </a:p>
          <a:p>
            <a:pPr marL="514350" indent="-514350">
              <a:buFont typeface="+mj-lt"/>
              <a:buAutoNum type="arabicPeriod"/>
            </a:pPr>
            <a:r>
              <a:rPr lang="en-US" sz="2800" dirty="0" smtClean="0">
                <a:solidFill>
                  <a:schemeClr val="bg1"/>
                </a:solidFill>
              </a:rPr>
              <a:t>Training opportunities </a:t>
            </a:r>
            <a:endParaRPr lang="en-US" sz="2800" dirty="0">
              <a:solidFill>
                <a:schemeClr val="bg1"/>
              </a:solidFill>
            </a:endParaRPr>
          </a:p>
          <a:p>
            <a:pPr marL="514350" indent="-514350">
              <a:buFont typeface="+mj-lt"/>
              <a:buAutoNum type="arabicPeriod"/>
            </a:pPr>
            <a:r>
              <a:rPr lang="en-US" sz="2800" dirty="0">
                <a:solidFill>
                  <a:schemeClr val="bg1"/>
                </a:solidFill>
              </a:rPr>
              <a:t>Start slow</a:t>
            </a:r>
          </a:p>
          <a:p>
            <a:pPr marL="514350" indent="-514350">
              <a:buFont typeface="+mj-lt"/>
              <a:buAutoNum type="arabicPeriod"/>
            </a:pPr>
            <a:r>
              <a:rPr lang="en-US" sz="2800" dirty="0" smtClean="0">
                <a:solidFill>
                  <a:schemeClr val="bg1"/>
                </a:solidFill>
              </a:rPr>
              <a:t>Don’t </a:t>
            </a:r>
            <a:r>
              <a:rPr lang="en-US" sz="2800" dirty="0">
                <a:solidFill>
                  <a:schemeClr val="bg1"/>
                </a:solidFill>
              </a:rPr>
              <a:t>ask new members to take on </a:t>
            </a:r>
            <a:r>
              <a:rPr lang="en-US" sz="2800" dirty="0" smtClean="0">
                <a:solidFill>
                  <a:schemeClr val="bg1"/>
                </a:solidFill>
              </a:rPr>
              <a:t/>
            </a:r>
            <a:br>
              <a:rPr lang="en-US" sz="2800" dirty="0" smtClean="0">
                <a:solidFill>
                  <a:schemeClr val="bg1"/>
                </a:solidFill>
              </a:rPr>
            </a:br>
            <a:r>
              <a:rPr lang="en-US" sz="2800" dirty="0" smtClean="0">
                <a:solidFill>
                  <a:schemeClr val="bg1"/>
                </a:solidFill>
              </a:rPr>
              <a:t>leadership </a:t>
            </a:r>
            <a:r>
              <a:rPr lang="en-US" sz="2800" dirty="0">
                <a:solidFill>
                  <a:schemeClr val="bg1"/>
                </a:solidFill>
              </a:rPr>
              <a:t>roles </a:t>
            </a:r>
            <a:r>
              <a:rPr lang="en-US" sz="2800" dirty="0" smtClean="0">
                <a:solidFill>
                  <a:schemeClr val="bg1"/>
                </a:solidFill>
              </a:rPr>
              <a:t>immediately</a:t>
            </a:r>
          </a:p>
          <a:p>
            <a:pPr marL="514350" indent="-514350">
              <a:buFont typeface="+mj-lt"/>
              <a:buAutoNum type="arabicPeriod"/>
            </a:pPr>
            <a:r>
              <a:rPr lang="en-US" sz="2800" dirty="0">
                <a:solidFill>
                  <a:schemeClr val="bg1"/>
                </a:solidFill>
              </a:rPr>
              <a:t>Low stakes </a:t>
            </a:r>
            <a:r>
              <a:rPr lang="en-US" sz="2800" dirty="0" smtClean="0">
                <a:solidFill>
                  <a:schemeClr val="bg1"/>
                </a:solidFill>
              </a:rPr>
              <a:t>opportunities</a:t>
            </a:r>
            <a:br>
              <a:rPr lang="en-US" sz="2800" dirty="0" smtClean="0">
                <a:solidFill>
                  <a:schemeClr val="bg1"/>
                </a:solidFill>
              </a:rPr>
            </a:br>
            <a:endParaRPr lang="en-US" dirty="0">
              <a:solidFill>
                <a:schemeClr val="bg1"/>
              </a:solidFill>
            </a:endParaRPr>
          </a:p>
          <a:p>
            <a:r>
              <a:rPr lang="en-US" dirty="0" smtClean="0">
                <a:solidFill>
                  <a:schemeClr val="bg1"/>
                </a:solidFill>
              </a:rPr>
              <a:t>From</a:t>
            </a:r>
            <a:r>
              <a:rPr lang="en-US" dirty="0">
                <a:solidFill>
                  <a:schemeClr val="bg1"/>
                </a:solidFill>
              </a:rPr>
              <a:t>: Strategies for a Positive Chapter Environment</a:t>
            </a:r>
          </a:p>
          <a:p>
            <a:r>
              <a:rPr lang="en-US" dirty="0">
                <a:solidFill>
                  <a:srgbClr val="1A0DAB"/>
                </a:solidFill>
                <a:latin typeface="Roboto" panose="02000000000000000000" pitchFamily="2" charset="0"/>
              </a:rPr>
              <a:t>https://www.dkg.org/DKGMember/Resources/Chapter_Tools/Chapter_Strengthening</a:t>
            </a:r>
            <a:endParaRPr lang="en-US" dirty="0">
              <a:latin typeface="Ink Free" panose="03080402000500000000" pitchFamily="66"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91473" y="2285613"/>
            <a:ext cx="2390776" cy="2390776"/>
          </a:xfrm>
          <a:prstGeom prst="rect">
            <a:avLst/>
          </a:prstGeom>
        </p:spPr>
      </p:pic>
    </p:spTree>
    <p:extLst>
      <p:ext uri="{BB962C8B-B14F-4D97-AF65-F5344CB8AC3E}">
        <p14:creationId xmlns:p14="http://schemas.microsoft.com/office/powerpoint/2010/main" val="55630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199" y="2295525"/>
            <a:ext cx="8048625" cy="3416320"/>
          </a:xfrm>
          <a:prstGeom prst="rect">
            <a:avLst/>
          </a:prstGeom>
          <a:noFill/>
        </p:spPr>
        <p:txBody>
          <a:bodyPr wrap="square" rtlCol="0">
            <a:spAutoFit/>
          </a:bodyPr>
          <a:lstStyle/>
          <a:p>
            <a:r>
              <a:rPr lang="en-US" sz="2400" dirty="0" smtClean="0">
                <a:solidFill>
                  <a:schemeClr val="bg1"/>
                </a:solidFill>
              </a:rPr>
              <a:t>Listen as we read out the following assets.</a:t>
            </a:r>
          </a:p>
          <a:p>
            <a:r>
              <a:rPr lang="en-US" sz="2400" dirty="0" smtClean="0">
                <a:solidFill>
                  <a:schemeClr val="bg1"/>
                </a:solidFill>
              </a:rPr>
              <a:t>Put a tally mark for each one that applies to you.</a:t>
            </a:r>
          </a:p>
          <a:p>
            <a:endParaRPr lang="en-US" sz="2400" dirty="0">
              <a:solidFill>
                <a:schemeClr val="bg1"/>
              </a:solidFill>
            </a:endParaRPr>
          </a:p>
          <a:p>
            <a:endParaRPr lang="en-US" sz="2400" dirty="0" smtClean="0">
              <a:solidFill>
                <a:schemeClr val="bg1"/>
              </a:solidFill>
            </a:endParaRPr>
          </a:p>
          <a:p>
            <a:r>
              <a:rPr lang="en-US" sz="2400" dirty="0" smtClean="0">
                <a:solidFill>
                  <a:schemeClr val="bg1"/>
                </a:solidFill>
              </a:rPr>
              <a:t>What was your total?</a:t>
            </a:r>
          </a:p>
          <a:p>
            <a:endParaRPr lang="en-US" sz="2400" dirty="0">
              <a:solidFill>
                <a:schemeClr val="bg1"/>
              </a:solidFill>
            </a:endParaRPr>
          </a:p>
          <a:p>
            <a:r>
              <a:rPr lang="en-US" sz="2400" dirty="0" smtClean="0">
                <a:solidFill>
                  <a:schemeClr val="bg1"/>
                </a:solidFill>
              </a:rPr>
              <a:t>Reflect on what leadership skills are</a:t>
            </a:r>
            <a:br>
              <a:rPr lang="en-US" sz="2400" dirty="0" smtClean="0">
                <a:solidFill>
                  <a:schemeClr val="bg1"/>
                </a:solidFill>
              </a:rPr>
            </a:br>
            <a:r>
              <a:rPr lang="en-US" sz="2400" dirty="0" smtClean="0">
                <a:solidFill>
                  <a:schemeClr val="bg1"/>
                </a:solidFill>
              </a:rPr>
              <a:t>evidenced by these assets.</a:t>
            </a:r>
            <a:br>
              <a:rPr lang="en-US" sz="2400" dirty="0" smtClean="0">
                <a:solidFill>
                  <a:schemeClr val="bg1"/>
                </a:solidFill>
              </a:rPr>
            </a:br>
            <a:endParaRPr lang="en-US" sz="24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073" y="2466975"/>
            <a:ext cx="2968131" cy="2619375"/>
          </a:xfrm>
          <a:prstGeom prst="rect">
            <a:avLst/>
          </a:prstGeom>
        </p:spPr>
      </p:pic>
      <p:sp>
        <p:nvSpPr>
          <p:cNvPr id="7" name="Title 6"/>
          <p:cNvSpPr>
            <a:spLocks noGrp="1"/>
          </p:cNvSpPr>
          <p:nvPr>
            <p:ph type="title"/>
          </p:nvPr>
        </p:nvSpPr>
        <p:spPr/>
        <p:txBody>
          <a:bodyPr>
            <a:normAutofit fontScale="90000"/>
          </a:bodyPr>
          <a:lstStyle/>
          <a:p>
            <a:r>
              <a:rPr lang="en-US" dirty="0">
                <a:solidFill>
                  <a:schemeClr val="bg1"/>
                </a:solidFill>
              </a:rPr>
              <a:t/>
            </a:r>
            <a:br>
              <a:rPr lang="en-US" dirty="0">
                <a:solidFill>
                  <a:schemeClr val="bg1"/>
                </a:solidFill>
              </a:rPr>
            </a:br>
            <a:r>
              <a:rPr lang="en-US" sz="4000" b="1" dirty="0" smtClean="0">
                <a:solidFill>
                  <a:schemeClr val="bg1"/>
                </a:solidFill>
              </a:rPr>
              <a:t>    </a:t>
            </a:r>
            <a:r>
              <a:rPr lang="en-US" sz="4000" b="1" dirty="0" smtClean="0"/>
              <a:t>What </a:t>
            </a:r>
            <a:r>
              <a:rPr lang="en-US" sz="4000" b="1" dirty="0"/>
              <a:t>are your Leadership ASSETS?</a:t>
            </a:r>
            <a:r>
              <a:rPr lang="en-US" sz="4000" b="1" dirty="0">
                <a:solidFill>
                  <a:schemeClr val="bg1"/>
                </a:solidFill>
              </a:rPr>
              <a:t/>
            </a:r>
            <a:br>
              <a:rPr lang="en-US" sz="4000" b="1" dirty="0">
                <a:solidFill>
                  <a:schemeClr val="bg1"/>
                </a:solidFill>
              </a:rPr>
            </a:br>
            <a:endParaRPr lang="en-US" sz="4000" b="1" dirty="0"/>
          </a:p>
        </p:txBody>
      </p:sp>
    </p:spTree>
    <p:extLst>
      <p:ext uri="{BB962C8B-B14F-4D97-AF65-F5344CB8AC3E}">
        <p14:creationId xmlns:p14="http://schemas.microsoft.com/office/powerpoint/2010/main" val="916299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your style  (DISC survey)</a:t>
            </a:r>
            <a:endParaRPr lang="en-US"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968" y="2182399"/>
            <a:ext cx="3740881" cy="3740881"/>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629" y="2182399"/>
            <a:ext cx="3740881" cy="3740881"/>
          </a:xfrm>
          <a:prstGeom prst="rect">
            <a:avLst/>
          </a:prstGeom>
        </p:spPr>
      </p:pic>
    </p:spTree>
    <p:extLst>
      <p:ext uri="{BB962C8B-B14F-4D97-AF65-F5344CB8AC3E}">
        <p14:creationId xmlns:p14="http://schemas.microsoft.com/office/powerpoint/2010/main" val="948280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56158510"/>
              </p:ext>
            </p:extLst>
          </p:nvPr>
        </p:nvGraphicFramePr>
        <p:xfrm>
          <a:off x="2032000" y="719666"/>
          <a:ext cx="8128000" cy="4820920"/>
        </p:xfrm>
        <a:graphic>
          <a:graphicData uri="http://schemas.openxmlformats.org/drawingml/2006/table">
            <a:tbl>
              <a:tblPr firstRow="1" bandRow="1">
                <a:tableStyleId>{3C2FFA5D-87B4-456A-9821-1D502468CF0F}</a:tableStyleId>
              </a:tblPr>
              <a:tblGrid>
                <a:gridCol w="2032000"/>
                <a:gridCol w="2032000"/>
                <a:gridCol w="2032000"/>
                <a:gridCol w="2032000"/>
              </a:tblGrid>
              <a:tr h="370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r>
              <a:tr h="370840">
                <a:tc>
                  <a:txBody>
                    <a:bodyPr/>
                    <a:lstStyle/>
                    <a:p>
                      <a:pPr algn="ctr"/>
                      <a:r>
                        <a:rPr lang="en-US" dirty="0" smtClean="0"/>
                        <a:t>steady</a:t>
                      </a:r>
                      <a:endParaRPr lang="en-US" dirty="0"/>
                    </a:p>
                  </a:txBody>
                  <a:tcPr/>
                </a:tc>
                <a:tc>
                  <a:txBody>
                    <a:bodyPr/>
                    <a:lstStyle/>
                    <a:p>
                      <a:pPr algn="ctr"/>
                      <a:r>
                        <a:rPr lang="en-US" dirty="0" smtClean="0"/>
                        <a:t>deliberate</a:t>
                      </a:r>
                      <a:endParaRPr lang="en-US" dirty="0"/>
                    </a:p>
                  </a:txBody>
                  <a:tcPr/>
                </a:tc>
                <a:tc>
                  <a:txBody>
                    <a:bodyPr/>
                    <a:lstStyle/>
                    <a:p>
                      <a:pPr algn="ctr"/>
                      <a:r>
                        <a:rPr lang="en-US" dirty="0" smtClean="0"/>
                        <a:t>direct</a:t>
                      </a:r>
                      <a:endParaRPr lang="en-US" dirty="0"/>
                    </a:p>
                  </a:txBody>
                  <a:tcPr/>
                </a:tc>
                <a:tc>
                  <a:txBody>
                    <a:bodyPr/>
                    <a:lstStyle/>
                    <a:p>
                      <a:pPr algn="ctr"/>
                      <a:r>
                        <a:rPr lang="en-US" dirty="0" smtClean="0"/>
                        <a:t>enthusiastic</a:t>
                      </a:r>
                      <a:endParaRPr lang="en-US" dirty="0"/>
                    </a:p>
                  </a:txBody>
                  <a:tcPr/>
                </a:tc>
              </a:tr>
              <a:tr h="370840">
                <a:tc>
                  <a:txBody>
                    <a:bodyPr/>
                    <a:lstStyle/>
                    <a:p>
                      <a:pPr algn="ctr"/>
                      <a:r>
                        <a:rPr lang="en-US" dirty="0" smtClean="0"/>
                        <a:t>detail oriented</a:t>
                      </a:r>
                      <a:endParaRPr lang="en-US" dirty="0"/>
                    </a:p>
                  </a:txBody>
                  <a:tcPr/>
                </a:tc>
                <a:tc>
                  <a:txBody>
                    <a:bodyPr/>
                    <a:lstStyle/>
                    <a:p>
                      <a:pPr algn="ctr"/>
                      <a:r>
                        <a:rPr lang="en-US" dirty="0" smtClean="0"/>
                        <a:t>persuasive</a:t>
                      </a:r>
                      <a:endParaRPr lang="en-US" dirty="0"/>
                    </a:p>
                  </a:txBody>
                  <a:tcPr/>
                </a:tc>
                <a:tc>
                  <a:txBody>
                    <a:bodyPr/>
                    <a:lstStyle/>
                    <a:p>
                      <a:pPr algn="ctr"/>
                      <a:r>
                        <a:rPr lang="en-US" dirty="0" smtClean="0"/>
                        <a:t>supportive</a:t>
                      </a:r>
                      <a:endParaRPr lang="en-US" dirty="0"/>
                    </a:p>
                  </a:txBody>
                  <a:tcPr/>
                </a:tc>
                <a:tc>
                  <a:txBody>
                    <a:bodyPr/>
                    <a:lstStyle/>
                    <a:p>
                      <a:pPr algn="ctr"/>
                      <a:r>
                        <a:rPr lang="en-US" dirty="0" smtClean="0"/>
                        <a:t>independent</a:t>
                      </a:r>
                      <a:endParaRPr lang="en-US" dirty="0"/>
                    </a:p>
                  </a:txBody>
                  <a:tcPr/>
                </a:tc>
              </a:tr>
              <a:tr h="370840">
                <a:tc>
                  <a:txBody>
                    <a:bodyPr/>
                    <a:lstStyle/>
                    <a:p>
                      <a:pPr algn="ctr"/>
                      <a:r>
                        <a:rPr lang="en-US" dirty="0" smtClean="0"/>
                        <a:t>determined</a:t>
                      </a:r>
                      <a:endParaRPr lang="en-US" dirty="0"/>
                    </a:p>
                  </a:txBody>
                  <a:tcPr/>
                </a:tc>
                <a:tc>
                  <a:txBody>
                    <a:bodyPr/>
                    <a:lstStyle/>
                    <a:p>
                      <a:pPr algn="ctr"/>
                      <a:r>
                        <a:rPr lang="en-US" dirty="0" smtClean="0"/>
                        <a:t>calm</a:t>
                      </a:r>
                      <a:endParaRPr lang="en-US" dirty="0"/>
                    </a:p>
                  </a:txBody>
                  <a:tcPr/>
                </a:tc>
                <a:tc>
                  <a:txBody>
                    <a:bodyPr/>
                    <a:lstStyle/>
                    <a:p>
                      <a:pPr algn="ctr"/>
                      <a:r>
                        <a:rPr lang="en-US" dirty="0" smtClean="0"/>
                        <a:t>out-going</a:t>
                      </a:r>
                      <a:endParaRPr lang="en-US" dirty="0"/>
                    </a:p>
                  </a:txBody>
                  <a:tcPr/>
                </a:tc>
                <a:tc>
                  <a:txBody>
                    <a:bodyPr/>
                    <a:lstStyle/>
                    <a:p>
                      <a:pPr algn="ctr"/>
                      <a:r>
                        <a:rPr lang="en-US" dirty="0" smtClean="0"/>
                        <a:t>willing</a:t>
                      </a:r>
                      <a:endParaRPr lang="en-US" dirty="0"/>
                    </a:p>
                  </a:txBody>
                  <a:tcPr/>
                </a:tc>
              </a:tr>
              <a:tr h="370840">
                <a:tc>
                  <a:txBody>
                    <a:bodyPr/>
                    <a:lstStyle/>
                    <a:p>
                      <a:pPr algn="ctr"/>
                      <a:r>
                        <a:rPr lang="en-US" dirty="0" smtClean="0"/>
                        <a:t>adaptable</a:t>
                      </a:r>
                      <a:endParaRPr lang="en-US" dirty="0"/>
                    </a:p>
                  </a:txBody>
                  <a:tcPr/>
                </a:tc>
                <a:tc>
                  <a:txBody>
                    <a:bodyPr/>
                    <a:lstStyle/>
                    <a:p>
                      <a:pPr algn="ctr"/>
                      <a:r>
                        <a:rPr lang="en-US" dirty="0" smtClean="0"/>
                        <a:t>people-oriented</a:t>
                      </a:r>
                      <a:endParaRPr lang="en-US" dirty="0"/>
                    </a:p>
                  </a:txBody>
                  <a:tcPr/>
                </a:tc>
                <a:tc>
                  <a:txBody>
                    <a:bodyPr/>
                    <a:lstStyle/>
                    <a:p>
                      <a:pPr algn="ctr"/>
                      <a:r>
                        <a:rPr lang="en-US" dirty="0" smtClean="0"/>
                        <a:t>problem solver</a:t>
                      </a:r>
                      <a:endParaRPr lang="en-US" dirty="0"/>
                    </a:p>
                  </a:txBody>
                  <a:tcPr/>
                </a:tc>
                <a:tc>
                  <a:txBody>
                    <a:bodyPr/>
                    <a:lstStyle/>
                    <a:p>
                      <a:pPr algn="ctr"/>
                      <a:r>
                        <a:rPr lang="en-US" dirty="0" smtClean="0"/>
                        <a:t>conscientious</a:t>
                      </a:r>
                      <a:endParaRPr lang="en-US" dirty="0"/>
                    </a:p>
                  </a:txBody>
                  <a:tcPr/>
                </a:tc>
              </a:tr>
              <a:tr h="370840">
                <a:tc>
                  <a:txBody>
                    <a:bodyPr/>
                    <a:lstStyle/>
                    <a:p>
                      <a:pPr algn="ctr"/>
                      <a:r>
                        <a:rPr lang="en-US" dirty="0" smtClean="0"/>
                        <a:t>positive</a:t>
                      </a:r>
                      <a:endParaRPr lang="en-US" dirty="0"/>
                    </a:p>
                  </a:txBody>
                  <a:tcPr/>
                </a:tc>
                <a:tc>
                  <a:txBody>
                    <a:bodyPr/>
                    <a:lstStyle/>
                    <a:p>
                      <a:pPr algn="ctr"/>
                      <a:r>
                        <a:rPr lang="en-US" dirty="0" smtClean="0"/>
                        <a:t>decisive</a:t>
                      </a:r>
                      <a:endParaRPr lang="en-US" dirty="0"/>
                    </a:p>
                  </a:txBody>
                  <a:tcPr/>
                </a:tc>
                <a:tc>
                  <a:txBody>
                    <a:bodyPr/>
                    <a:lstStyle/>
                    <a:p>
                      <a:pPr algn="ctr"/>
                      <a:r>
                        <a:rPr lang="en-US" dirty="0" smtClean="0"/>
                        <a:t>empathetic</a:t>
                      </a:r>
                      <a:endParaRPr lang="en-US" dirty="0"/>
                    </a:p>
                  </a:txBody>
                  <a:tcPr/>
                </a:tc>
                <a:tc>
                  <a:txBody>
                    <a:bodyPr/>
                    <a:lstStyle/>
                    <a:p>
                      <a:pPr algn="ctr"/>
                      <a:r>
                        <a:rPr lang="en-US" dirty="0" smtClean="0"/>
                        <a:t>analytical</a:t>
                      </a:r>
                      <a:endParaRPr lang="en-US" dirty="0"/>
                    </a:p>
                  </a:txBody>
                  <a:tcPr/>
                </a:tc>
              </a:tr>
              <a:tr h="370840">
                <a:tc>
                  <a:txBody>
                    <a:bodyPr/>
                    <a:lstStyle/>
                    <a:p>
                      <a:pPr algn="ctr"/>
                      <a:r>
                        <a:rPr lang="en-US" dirty="0" smtClean="0"/>
                        <a:t>influencer</a:t>
                      </a:r>
                      <a:endParaRPr lang="en-US" dirty="0"/>
                    </a:p>
                  </a:txBody>
                  <a:tcPr/>
                </a:tc>
                <a:tc>
                  <a:txBody>
                    <a:bodyPr/>
                    <a:lstStyle/>
                    <a:p>
                      <a:pPr algn="ctr"/>
                      <a:r>
                        <a:rPr lang="en-US" dirty="0" smtClean="0"/>
                        <a:t>determined</a:t>
                      </a:r>
                      <a:endParaRPr lang="en-US" dirty="0"/>
                    </a:p>
                  </a:txBody>
                  <a:tcPr/>
                </a:tc>
                <a:tc>
                  <a:txBody>
                    <a:bodyPr/>
                    <a:lstStyle/>
                    <a:p>
                      <a:pPr algn="ctr"/>
                      <a:r>
                        <a:rPr lang="en-US" dirty="0" smtClean="0"/>
                        <a:t>disciplined</a:t>
                      </a:r>
                      <a:endParaRPr lang="en-US" dirty="0"/>
                    </a:p>
                  </a:txBody>
                  <a:tcPr/>
                </a:tc>
                <a:tc>
                  <a:txBody>
                    <a:bodyPr/>
                    <a:lstStyle/>
                    <a:p>
                      <a:pPr algn="ctr"/>
                      <a:r>
                        <a:rPr lang="en-US" dirty="0" smtClean="0"/>
                        <a:t>consistent</a:t>
                      </a:r>
                      <a:endParaRPr lang="en-US" dirty="0"/>
                    </a:p>
                  </a:txBody>
                  <a:tcPr/>
                </a:tc>
              </a:tr>
              <a:tr h="370840">
                <a:tc>
                  <a:txBody>
                    <a:bodyPr/>
                    <a:lstStyle/>
                    <a:p>
                      <a:pPr algn="ctr"/>
                      <a:r>
                        <a:rPr lang="en-US" dirty="0" smtClean="0"/>
                        <a:t>quick</a:t>
                      </a:r>
                      <a:endParaRPr lang="en-US" dirty="0"/>
                    </a:p>
                  </a:txBody>
                  <a:tcPr/>
                </a:tc>
                <a:tc>
                  <a:txBody>
                    <a:bodyPr/>
                    <a:lstStyle/>
                    <a:p>
                      <a:pPr algn="ctr"/>
                      <a:r>
                        <a:rPr lang="en-US" dirty="0" smtClean="0"/>
                        <a:t>thoughtful</a:t>
                      </a:r>
                      <a:endParaRPr lang="en-US" dirty="0"/>
                    </a:p>
                  </a:txBody>
                  <a:tcPr/>
                </a:tc>
                <a:tc>
                  <a:txBody>
                    <a:bodyPr/>
                    <a:lstStyle/>
                    <a:p>
                      <a:pPr algn="ctr"/>
                      <a:r>
                        <a:rPr lang="en-US" dirty="0" smtClean="0"/>
                        <a:t>innovative</a:t>
                      </a:r>
                      <a:endParaRPr lang="en-US" dirty="0"/>
                    </a:p>
                  </a:txBody>
                  <a:tcPr/>
                </a:tc>
                <a:tc>
                  <a:txBody>
                    <a:bodyPr/>
                    <a:lstStyle/>
                    <a:p>
                      <a:pPr algn="ctr"/>
                      <a:r>
                        <a:rPr lang="en-US" dirty="0" smtClean="0"/>
                        <a:t>helpful</a:t>
                      </a:r>
                      <a:endParaRPr lang="en-US" dirty="0"/>
                    </a:p>
                  </a:txBody>
                  <a:tcPr/>
                </a:tc>
              </a:tr>
              <a:tr h="370840">
                <a:tc>
                  <a:txBody>
                    <a:bodyPr/>
                    <a:lstStyle/>
                    <a:p>
                      <a:pPr algn="ctr"/>
                      <a:r>
                        <a:rPr lang="en-US" dirty="0" smtClean="0"/>
                        <a:t>even paced</a:t>
                      </a:r>
                      <a:endParaRPr lang="en-US" dirty="0"/>
                    </a:p>
                  </a:txBody>
                  <a:tcPr/>
                </a:tc>
                <a:tc>
                  <a:txBody>
                    <a:bodyPr/>
                    <a:lstStyle/>
                    <a:p>
                      <a:pPr algn="ctr"/>
                      <a:r>
                        <a:rPr lang="en-US" dirty="0" smtClean="0"/>
                        <a:t>assertive</a:t>
                      </a:r>
                      <a:endParaRPr lang="en-US" dirty="0"/>
                    </a:p>
                  </a:txBody>
                  <a:tcPr/>
                </a:tc>
                <a:tc>
                  <a:txBody>
                    <a:bodyPr/>
                    <a:lstStyle/>
                    <a:p>
                      <a:pPr algn="ctr"/>
                      <a:r>
                        <a:rPr lang="en-US" dirty="0" smtClean="0"/>
                        <a:t>high energy</a:t>
                      </a:r>
                      <a:endParaRPr lang="en-US" dirty="0"/>
                    </a:p>
                  </a:txBody>
                  <a:tcPr/>
                </a:tc>
                <a:tc>
                  <a:txBody>
                    <a:bodyPr/>
                    <a:lstStyle/>
                    <a:p>
                      <a:pPr algn="ctr"/>
                      <a:r>
                        <a:rPr lang="en-US" dirty="0" smtClean="0"/>
                        <a:t>observant</a:t>
                      </a:r>
                      <a:endParaRPr lang="en-US" dirty="0"/>
                    </a:p>
                  </a:txBody>
                  <a:tcPr/>
                </a:tc>
              </a:tr>
              <a:tr h="370840">
                <a:tc>
                  <a:txBody>
                    <a:bodyPr/>
                    <a:lstStyle/>
                    <a:p>
                      <a:pPr algn="ctr"/>
                      <a:r>
                        <a:rPr lang="en-US" dirty="0" smtClean="0"/>
                        <a:t>thorough</a:t>
                      </a:r>
                      <a:endParaRPr lang="en-US" dirty="0"/>
                    </a:p>
                  </a:txBody>
                  <a:tcPr/>
                </a:tc>
                <a:tc>
                  <a:txBody>
                    <a:bodyPr/>
                    <a:lstStyle/>
                    <a:p>
                      <a:pPr algn="ctr"/>
                      <a:r>
                        <a:rPr lang="en-US" dirty="0" smtClean="0"/>
                        <a:t>collaborative</a:t>
                      </a:r>
                      <a:endParaRPr lang="en-US" dirty="0"/>
                    </a:p>
                  </a:txBody>
                  <a:tcPr/>
                </a:tc>
                <a:tc>
                  <a:txBody>
                    <a:bodyPr/>
                    <a:lstStyle/>
                    <a:p>
                      <a:pPr algn="ctr"/>
                      <a:r>
                        <a:rPr lang="en-US" dirty="0" smtClean="0"/>
                        <a:t>goal-oriented</a:t>
                      </a:r>
                      <a:endParaRPr lang="en-US" dirty="0"/>
                    </a:p>
                  </a:txBody>
                  <a:tcPr/>
                </a:tc>
                <a:tc>
                  <a:txBody>
                    <a:bodyPr/>
                    <a:lstStyle/>
                    <a:p>
                      <a:pPr algn="ctr"/>
                      <a:r>
                        <a:rPr lang="en-US" dirty="0" smtClean="0"/>
                        <a:t>cooperative</a:t>
                      </a:r>
                      <a:endParaRPr lang="en-US" dirty="0"/>
                    </a:p>
                  </a:txBody>
                  <a:tcPr/>
                </a:tc>
              </a:tr>
              <a:tr h="370840">
                <a:tc>
                  <a:txBody>
                    <a:bodyPr/>
                    <a:lstStyle/>
                    <a:p>
                      <a:pPr algn="ctr"/>
                      <a:r>
                        <a:rPr lang="en-US" dirty="0" smtClean="0"/>
                        <a:t>diplomatic</a:t>
                      </a:r>
                      <a:endParaRPr lang="en-US" dirty="0"/>
                    </a:p>
                  </a:txBody>
                  <a:tcPr/>
                </a:tc>
                <a:tc>
                  <a:txBody>
                    <a:bodyPr/>
                    <a:lstStyle/>
                    <a:p>
                      <a:pPr algn="ctr"/>
                      <a:r>
                        <a:rPr lang="en-US" dirty="0" smtClean="0"/>
                        <a:t>listener</a:t>
                      </a:r>
                      <a:endParaRPr lang="en-US" dirty="0"/>
                    </a:p>
                  </a:txBody>
                  <a:tcPr/>
                </a:tc>
                <a:tc>
                  <a:txBody>
                    <a:bodyPr/>
                    <a:lstStyle/>
                    <a:p>
                      <a:pPr algn="ctr"/>
                      <a:r>
                        <a:rPr lang="en-US" dirty="0" smtClean="0"/>
                        <a:t>out-of-box</a:t>
                      </a:r>
                      <a:endParaRPr lang="en-US" dirty="0"/>
                    </a:p>
                  </a:txBody>
                  <a:tcPr/>
                </a:tc>
                <a:tc>
                  <a:txBody>
                    <a:bodyPr/>
                    <a:lstStyle/>
                    <a:p>
                      <a:pPr algn="ctr"/>
                      <a:r>
                        <a:rPr lang="en-US" dirty="0" smtClean="0"/>
                        <a:t>strategic</a:t>
                      </a:r>
                      <a:endParaRPr lang="en-US" dirty="0"/>
                    </a:p>
                  </a:txBody>
                  <a:tcPr/>
                </a:tc>
              </a:tr>
              <a:tr h="370840">
                <a:tc>
                  <a:txBody>
                    <a:bodyPr/>
                    <a:lstStyle/>
                    <a:p>
                      <a:pPr algn="ctr"/>
                      <a:r>
                        <a:rPr lang="en-US" dirty="0" smtClean="0"/>
                        <a:t>persistent</a:t>
                      </a:r>
                      <a:endParaRPr lang="en-US" dirty="0"/>
                    </a:p>
                  </a:txBody>
                  <a:tcPr/>
                </a:tc>
                <a:tc>
                  <a:txBody>
                    <a:bodyPr/>
                    <a:lstStyle/>
                    <a:p>
                      <a:pPr algn="ctr"/>
                      <a:r>
                        <a:rPr lang="en-US" dirty="0" smtClean="0"/>
                        <a:t>receptive</a:t>
                      </a:r>
                      <a:endParaRPr lang="en-US" dirty="0"/>
                    </a:p>
                  </a:txBody>
                  <a:tcPr/>
                </a:tc>
                <a:tc>
                  <a:txBody>
                    <a:bodyPr/>
                    <a:lstStyle/>
                    <a:p>
                      <a:pPr algn="ctr"/>
                      <a:r>
                        <a:rPr lang="en-US" dirty="0" smtClean="0"/>
                        <a:t>inquisitive</a:t>
                      </a:r>
                      <a:endParaRPr lang="en-US" dirty="0"/>
                    </a:p>
                  </a:txBody>
                  <a:tcPr/>
                </a:tc>
                <a:tc>
                  <a:txBody>
                    <a:bodyPr/>
                    <a:lstStyle/>
                    <a:p>
                      <a:pPr algn="ctr"/>
                      <a:r>
                        <a:rPr lang="en-US" dirty="0" smtClean="0"/>
                        <a:t>fast moving</a:t>
                      </a:r>
                      <a:endParaRPr lang="en-US" dirty="0"/>
                    </a:p>
                  </a:txBody>
                  <a:tcPr/>
                </a:tc>
              </a:tr>
              <a:tr h="370840">
                <a:tc>
                  <a:txBody>
                    <a:bodyPr/>
                    <a:lstStyle/>
                    <a:p>
                      <a:pPr algn="ctr"/>
                      <a:r>
                        <a:rPr lang="en-US" dirty="0" smtClean="0"/>
                        <a:t>social</a:t>
                      </a:r>
                      <a:endParaRPr lang="en-US" dirty="0"/>
                    </a:p>
                  </a:txBody>
                  <a:tcPr/>
                </a:tc>
                <a:tc>
                  <a:txBody>
                    <a:bodyPr/>
                    <a:lstStyle/>
                    <a:p>
                      <a:pPr algn="ctr"/>
                      <a:r>
                        <a:rPr lang="en-US" dirty="0" smtClean="0"/>
                        <a:t>modest</a:t>
                      </a:r>
                      <a:endParaRPr lang="en-US" dirty="0"/>
                    </a:p>
                  </a:txBody>
                  <a:tcPr/>
                </a:tc>
                <a:tc>
                  <a:txBody>
                    <a:bodyPr/>
                    <a:lstStyle/>
                    <a:p>
                      <a:pPr algn="ctr"/>
                      <a:r>
                        <a:rPr lang="en-US" dirty="0" smtClean="0"/>
                        <a:t>bold</a:t>
                      </a:r>
                      <a:endParaRPr lang="en-US" dirty="0"/>
                    </a:p>
                  </a:txBody>
                  <a:tcPr/>
                </a:tc>
                <a:tc>
                  <a:txBody>
                    <a:bodyPr/>
                    <a:lstStyle/>
                    <a:p>
                      <a:pPr algn="ctr"/>
                      <a:r>
                        <a:rPr lang="en-US" dirty="0" smtClean="0"/>
                        <a:t>patient</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56553671"/>
              </p:ext>
            </p:extLst>
          </p:nvPr>
        </p:nvGraphicFramePr>
        <p:xfrm>
          <a:off x="1473200" y="719666"/>
          <a:ext cx="558800" cy="4820920"/>
        </p:xfrm>
        <a:graphic>
          <a:graphicData uri="http://schemas.openxmlformats.org/drawingml/2006/table">
            <a:tbl>
              <a:tblPr firstRow="1" bandRow="1">
                <a:tableStyleId>{3C2FFA5D-87B4-456A-9821-1D502468CF0F}</a:tableStyleId>
              </a:tblPr>
              <a:tblGrid>
                <a:gridCol w="558800"/>
              </a:tblGrid>
              <a:tr h="370840">
                <a:tc>
                  <a:txBody>
                    <a:bodyPr/>
                    <a:lstStyle/>
                    <a:p>
                      <a:r>
                        <a:rPr lang="en-US" dirty="0" smtClean="0"/>
                        <a:t>#</a:t>
                      </a:r>
                      <a:endParaRPr lang="en-US" dirty="0"/>
                    </a:p>
                  </a:txBody>
                  <a:tcPr/>
                </a:tc>
              </a:tr>
              <a:tr h="370840">
                <a:tc>
                  <a:txBody>
                    <a:bodyPr/>
                    <a:lstStyle/>
                    <a:p>
                      <a:r>
                        <a:rPr lang="en-US" dirty="0" smtClean="0"/>
                        <a:t>1</a:t>
                      </a:r>
                      <a:endParaRPr lang="en-US" dirty="0"/>
                    </a:p>
                  </a:txBody>
                  <a:tcPr/>
                </a:tc>
              </a:tr>
              <a:tr h="370840">
                <a:tc>
                  <a:txBody>
                    <a:bodyPr/>
                    <a:lstStyle/>
                    <a:p>
                      <a:r>
                        <a:rPr lang="en-US" dirty="0" smtClean="0"/>
                        <a:t>2</a:t>
                      </a:r>
                      <a:endParaRPr lang="en-US" dirty="0"/>
                    </a:p>
                  </a:txBody>
                  <a:tcPr/>
                </a:tc>
              </a:tr>
              <a:tr h="370840">
                <a:tc>
                  <a:txBody>
                    <a:bodyPr/>
                    <a:lstStyle/>
                    <a:p>
                      <a:r>
                        <a:rPr lang="en-US" dirty="0" smtClean="0"/>
                        <a:t>3</a:t>
                      </a:r>
                      <a:endParaRPr lang="en-US" dirty="0"/>
                    </a:p>
                  </a:txBody>
                  <a:tcPr/>
                </a:tc>
              </a:tr>
              <a:tr h="370840">
                <a:tc>
                  <a:txBody>
                    <a:bodyPr/>
                    <a:lstStyle/>
                    <a:p>
                      <a:r>
                        <a:rPr lang="en-US" dirty="0" smtClean="0"/>
                        <a:t>4</a:t>
                      </a:r>
                      <a:endParaRPr lang="en-US" dirty="0"/>
                    </a:p>
                  </a:txBody>
                  <a:tcPr/>
                </a:tc>
              </a:tr>
              <a:tr h="370840">
                <a:tc>
                  <a:txBody>
                    <a:bodyPr/>
                    <a:lstStyle/>
                    <a:p>
                      <a:r>
                        <a:rPr lang="en-US" dirty="0" smtClean="0"/>
                        <a:t>5</a:t>
                      </a:r>
                      <a:endParaRPr lang="en-US" dirty="0"/>
                    </a:p>
                  </a:txBody>
                  <a:tcPr/>
                </a:tc>
              </a:tr>
              <a:tr h="370840">
                <a:tc>
                  <a:txBody>
                    <a:bodyPr/>
                    <a:lstStyle/>
                    <a:p>
                      <a:r>
                        <a:rPr lang="en-US" dirty="0" smtClean="0"/>
                        <a:t>6</a:t>
                      </a:r>
                      <a:endParaRPr lang="en-US" dirty="0"/>
                    </a:p>
                  </a:txBody>
                  <a:tcPr/>
                </a:tc>
              </a:tr>
              <a:tr h="370840">
                <a:tc>
                  <a:txBody>
                    <a:bodyPr/>
                    <a:lstStyle/>
                    <a:p>
                      <a:r>
                        <a:rPr lang="en-US" dirty="0" smtClean="0"/>
                        <a:t>7</a:t>
                      </a:r>
                      <a:endParaRPr lang="en-US" dirty="0"/>
                    </a:p>
                  </a:txBody>
                  <a:tcPr/>
                </a:tc>
              </a:tr>
              <a:tr h="370840">
                <a:tc>
                  <a:txBody>
                    <a:bodyPr/>
                    <a:lstStyle/>
                    <a:p>
                      <a:r>
                        <a:rPr lang="en-US" dirty="0" smtClean="0"/>
                        <a:t>8</a:t>
                      </a:r>
                      <a:endParaRPr lang="en-US" dirty="0"/>
                    </a:p>
                  </a:txBody>
                  <a:tcPr/>
                </a:tc>
              </a:tr>
              <a:tr h="370840">
                <a:tc>
                  <a:txBody>
                    <a:bodyPr/>
                    <a:lstStyle/>
                    <a:p>
                      <a:r>
                        <a:rPr lang="en-US" dirty="0" smtClean="0"/>
                        <a:t>9</a:t>
                      </a:r>
                      <a:endParaRPr lang="en-US" dirty="0"/>
                    </a:p>
                  </a:txBody>
                  <a:tcPr/>
                </a:tc>
              </a:tr>
              <a:tr h="370840">
                <a:tc>
                  <a:txBody>
                    <a:bodyPr/>
                    <a:lstStyle/>
                    <a:p>
                      <a:r>
                        <a:rPr lang="en-US" dirty="0" smtClean="0"/>
                        <a:t>10</a:t>
                      </a:r>
                      <a:endParaRPr lang="en-US" dirty="0"/>
                    </a:p>
                  </a:txBody>
                  <a:tcPr/>
                </a:tc>
              </a:tr>
              <a:tr h="370840">
                <a:tc>
                  <a:txBody>
                    <a:bodyPr/>
                    <a:lstStyle/>
                    <a:p>
                      <a:r>
                        <a:rPr lang="en-US" dirty="0" smtClean="0"/>
                        <a:t>11</a:t>
                      </a:r>
                      <a:endParaRPr lang="en-US" dirty="0"/>
                    </a:p>
                  </a:txBody>
                  <a:tcPr/>
                </a:tc>
              </a:tr>
              <a:tr h="370840">
                <a:tc>
                  <a:txBody>
                    <a:bodyPr/>
                    <a:lstStyle/>
                    <a:p>
                      <a:r>
                        <a:rPr lang="en-US" dirty="0" smtClean="0"/>
                        <a:t>12</a:t>
                      </a:r>
                      <a:endParaRPr lang="en-US" dirty="0"/>
                    </a:p>
                  </a:txBody>
                  <a:tcPr/>
                </a:tc>
              </a:tr>
            </a:tbl>
          </a:graphicData>
        </a:graphic>
      </p:graphicFrame>
    </p:spTree>
    <p:extLst>
      <p:ext uri="{BB962C8B-B14F-4D97-AF65-F5344CB8AC3E}">
        <p14:creationId xmlns:p14="http://schemas.microsoft.com/office/powerpoint/2010/main" val="2885638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945</TotalTime>
  <Words>1639</Words>
  <Application>Microsoft Office PowerPoint</Application>
  <PresentationFormat>Widescreen</PresentationFormat>
  <Paragraphs>528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Ink Free</vt:lpstr>
      <vt:lpstr>Roboto</vt:lpstr>
      <vt:lpstr>Trebuchet MS</vt:lpstr>
      <vt:lpstr>Wingdings</vt:lpstr>
      <vt:lpstr>Berlin</vt:lpstr>
      <vt:lpstr>Connecting to the Leader in YOU</vt:lpstr>
      <vt:lpstr>PowerPoint Presentation</vt:lpstr>
      <vt:lpstr>PowerPoint Presentation</vt:lpstr>
      <vt:lpstr>Issues in Leadership</vt:lpstr>
      <vt:lpstr>PowerPoint Presentation</vt:lpstr>
      <vt:lpstr>Mitigating Fears: organizational actions</vt:lpstr>
      <vt:lpstr>     What are your Leadership ASSETS? </vt:lpstr>
      <vt:lpstr>Discovering your style  (DISC survey)</vt:lpstr>
      <vt:lpstr>PowerPoint Presentation</vt:lpstr>
      <vt:lpstr>PowerPoint Presentation</vt:lpstr>
      <vt:lpstr>Discovering your style</vt:lpstr>
      <vt:lpstr>PowerPoint Presentation</vt:lpstr>
      <vt:lpstr>PowerPoint Presentation</vt:lpstr>
      <vt:lpstr>PowerPoint Presentation</vt:lpstr>
      <vt:lpstr>Mitigating Fears: personal actions</vt:lpstr>
      <vt:lpstr>Be the leader that you would follow</vt:lpstr>
      <vt:lpstr>What do YOU need from WSO to be a confident leader?</vt:lpstr>
      <vt:lpstr>PowerPoint Presentation</vt:lpstr>
      <vt:lpstr>PowerPoint Presentation</vt:lpstr>
      <vt:lpstr>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the Leader in YOU</dc:title>
  <dc:creator>Pat Forman</dc:creator>
  <cp:lastModifiedBy>Pat Forman</cp:lastModifiedBy>
  <cp:revision>116</cp:revision>
  <cp:lastPrinted>2021-09-20T20:24:05Z</cp:lastPrinted>
  <dcterms:created xsi:type="dcterms:W3CDTF">2021-09-13T04:34:08Z</dcterms:created>
  <dcterms:modified xsi:type="dcterms:W3CDTF">2021-10-02T16:22:20Z</dcterms:modified>
</cp:coreProperties>
</file>